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2"/>
  </p:notesMasterIdLst>
  <p:sldIdLst>
    <p:sldId id="311" r:id="rId5"/>
    <p:sldId id="286" r:id="rId6"/>
    <p:sldId id="287" r:id="rId7"/>
    <p:sldId id="288" r:id="rId8"/>
    <p:sldId id="257" r:id="rId9"/>
    <p:sldId id="258" r:id="rId10"/>
    <p:sldId id="259" r:id="rId11"/>
    <p:sldId id="261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F00"/>
    <a:srgbClr val="003049"/>
    <a:srgbClr val="6F877F"/>
    <a:srgbClr val="EBE2AB"/>
    <a:srgbClr val="FDBF49"/>
    <a:srgbClr val="FFF8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5EB2B3-8D77-44B6-98F6-FB83717FD1D8}">
  <a:tblStyle styleId="{645EB2B3-8D77-44B6-98F6-FB83717FD1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sing Matters" userId="c89d658f-eb82-449f-9049-c6408c5c5bfb" providerId="ADAL" clId="{4645C923-D06F-56A4-99CD-1E781547217B}"/>
    <pc:docChg chg="undo redo custSel addSld delSld modSld sldOrd">
      <pc:chgData name="Housing Matters" userId="c89d658f-eb82-449f-9049-c6408c5c5bfb" providerId="ADAL" clId="{4645C923-D06F-56A4-99CD-1E781547217B}" dt="2026-03-10T22:43:05.955" v="4181" actId="2696"/>
      <pc:docMkLst>
        <pc:docMk/>
      </pc:docMkLst>
      <pc:sldChg chg="addSp delSp modSp del mod setBg modClrScheme chgLayout modNotes">
        <pc:chgData name="Housing Matters" userId="c89d658f-eb82-449f-9049-c6408c5c5bfb" providerId="ADAL" clId="{4645C923-D06F-56A4-99CD-1E781547217B}" dt="2026-03-10T22:43:05.937" v="4159" actId="2696"/>
        <pc:sldMkLst>
          <pc:docMk/>
          <pc:sldMk cId="0" sldId="256"/>
        </pc:sldMkLst>
      </pc:sldChg>
      <pc:sldChg chg="modSp add del mod modNotes">
        <pc:chgData name="Housing Matters" userId="c89d658f-eb82-449f-9049-c6408c5c5bfb" providerId="ADAL" clId="{4645C923-D06F-56A4-99CD-1E781547217B}" dt="2026-03-05T22:47:10.421" v="3653" actId="14100"/>
        <pc:sldMkLst>
          <pc:docMk/>
          <pc:sldMk cId="0" sldId="257"/>
        </pc:sldMkLst>
        <pc:spChg chg="mod">
          <ac:chgData name="Housing Matters" userId="c89d658f-eb82-449f-9049-c6408c5c5bfb" providerId="ADAL" clId="{4645C923-D06F-56A4-99CD-1E781547217B}" dt="2026-03-05T22:47:10.421" v="3653" actId="14100"/>
          <ac:spMkLst>
            <pc:docMk/>
            <pc:sldMk cId="0" sldId="257"/>
            <ac:spMk id="60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5T22:42:58.900" v="3616" actId="207"/>
          <ac:spMkLst>
            <pc:docMk/>
            <pc:sldMk cId="0" sldId="257"/>
            <ac:spMk id="61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5T22:43:12.309" v="3618" actId="2711"/>
          <ac:spMkLst>
            <pc:docMk/>
            <pc:sldMk cId="0" sldId="257"/>
            <ac:spMk id="64" creationId="{00000000-0000-0000-0000-000000000000}"/>
          </ac:spMkLst>
        </pc:spChg>
      </pc:sldChg>
      <pc:sldChg chg="modSp add del mod modNotes">
        <pc:chgData name="Housing Matters" userId="c89d658f-eb82-449f-9049-c6408c5c5bfb" providerId="ADAL" clId="{4645C923-D06F-56A4-99CD-1E781547217B}" dt="2026-03-05T22:47:17.473" v="3654" actId="1076"/>
        <pc:sldMkLst>
          <pc:docMk/>
          <pc:sldMk cId="0" sldId="258"/>
        </pc:sldMkLst>
        <pc:spChg chg="mod">
          <ac:chgData name="Housing Matters" userId="c89d658f-eb82-449f-9049-c6408c5c5bfb" providerId="ADAL" clId="{4645C923-D06F-56A4-99CD-1E781547217B}" dt="2026-03-05T22:43:57.271" v="3624" actId="207"/>
          <ac:spMkLst>
            <pc:docMk/>
            <pc:sldMk cId="0" sldId="258"/>
            <ac:spMk id="69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5T22:46:44.220" v="3647" actId="14100"/>
          <ac:spMkLst>
            <pc:docMk/>
            <pc:sldMk cId="0" sldId="258"/>
            <ac:spMk id="70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5T22:47:17.473" v="3654" actId="1076"/>
          <ac:spMkLst>
            <pc:docMk/>
            <pc:sldMk cId="0" sldId="258"/>
            <ac:spMk id="71" creationId="{00000000-0000-0000-0000-000000000000}"/>
          </ac:spMkLst>
        </pc:spChg>
      </pc:sldChg>
      <pc:sldChg chg="addSp delSp modSp add del mod ord modNotes">
        <pc:chgData name="Housing Matters" userId="c89d658f-eb82-449f-9049-c6408c5c5bfb" providerId="ADAL" clId="{4645C923-D06F-56A4-99CD-1E781547217B}" dt="2026-03-05T22:48:19.984" v="3657" actId="2711"/>
        <pc:sldMkLst>
          <pc:docMk/>
          <pc:sldMk cId="0" sldId="259"/>
        </pc:sldMkLst>
        <pc:spChg chg="mod">
          <ac:chgData name="Housing Matters" userId="c89d658f-eb82-449f-9049-c6408c5c5bfb" providerId="ADAL" clId="{4645C923-D06F-56A4-99CD-1E781547217B}" dt="2026-03-05T22:45:57.313" v="3637" actId="14100"/>
          <ac:spMkLst>
            <pc:docMk/>
            <pc:sldMk cId="0" sldId="259"/>
            <ac:spMk id="78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5T22:44:03.055" v="3625" actId="207"/>
          <ac:spMkLst>
            <pc:docMk/>
            <pc:sldMk cId="0" sldId="259"/>
            <ac:spMk id="79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5T22:48:19.984" v="3657" actId="2711"/>
          <ac:spMkLst>
            <pc:docMk/>
            <pc:sldMk cId="0" sldId="259"/>
            <ac:spMk id="80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5T22:48:15.614" v="3656" actId="2711"/>
          <ac:spMkLst>
            <pc:docMk/>
            <pc:sldMk cId="0" sldId="259"/>
            <ac:spMk id="81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5T22:46:03.085" v="3638" actId="1076"/>
          <ac:spMkLst>
            <pc:docMk/>
            <pc:sldMk cId="0" sldId="259"/>
            <ac:spMk id="82" creationId="{00000000-0000-0000-0000-000000000000}"/>
          </ac:spMkLst>
        </pc:spChg>
      </pc:sldChg>
      <pc:sldChg chg="delSp modSp mod ord modNotes">
        <pc:chgData name="Housing Matters" userId="c89d658f-eb82-449f-9049-c6408c5c5bfb" providerId="ADAL" clId="{4645C923-D06F-56A4-99CD-1E781547217B}" dt="2026-03-05T22:45:34.934" v="3632" actId="2711"/>
        <pc:sldMkLst>
          <pc:docMk/>
          <pc:sldMk cId="0" sldId="261"/>
        </pc:sldMkLst>
        <pc:spChg chg="mod">
          <ac:chgData name="Housing Matters" userId="c89d658f-eb82-449f-9049-c6408c5c5bfb" providerId="ADAL" clId="{4645C923-D06F-56A4-99CD-1E781547217B}" dt="2026-03-05T22:45:34.934" v="3632" actId="2711"/>
          <ac:spMkLst>
            <pc:docMk/>
            <pc:sldMk cId="0" sldId="261"/>
            <ac:spMk id="96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45:59.367" v="1641" actId="2711"/>
          <ac:spMkLst>
            <pc:docMk/>
            <pc:sldMk cId="0" sldId="261"/>
            <ac:spMk id="97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58:44.153" v="1715" actId="1076"/>
          <ac:spMkLst>
            <pc:docMk/>
            <pc:sldMk cId="0" sldId="261"/>
            <ac:spMk id="98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48:12.388" v="1653" actId="14100"/>
          <ac:spMkLst>
            <pc:docMk/>
            <pc:sldMk cId="0" sldId="261"/>
            <ac:spMk id="99" creationId="{00000000-0000-0000-0000-000000000000}"/>
          </ac:spMkLst>
        </pc:spChg>
      </pc:sldChg>
      <pc:sldChg chg="modSp mod ord modNotes">
        <pc:chgData name="Housing Matters" userId="c89d658f-eb82-449f-9049-c6408c5c5bfb" providerId="ADAL" clId="{4645C923-D06F-56A4-99CD-1E781547217B}" dt="2026-03-05T23:04:30.408" v="3731" actId="20577"/>
        <pc:sldMkLst>
          <pc:docMk/>
          <pc:sldMk cId="0" sldId="267"/>
        </pc:sldMkLst>
        <pc:spChg chg="mod">
          <ac:chgData name="Housing Matters" userId="c89d658f-eb82-449f-9049-c6408c5c5bfb" providerId="ADAL" clId="{4645C923-D06F-56A4-99CD-1E781547217B}" dt="2026-03-05T22:45:41.113" v="3633" actId="2711"/>
          <ac:spMkLst>
            <pc:docMk/>
            <pc:sldMk cId="0" sldId="267"/>
            <ac:spMk id="142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5T23:04:30.408" v="3731" actId="20577"/>
          <ac:spMkLst>
            <pc:docMk/>
            <pc:sldMk cId="0" sldId="267"/>
            <ac:spMk id="143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50:14.834" v="1664" actId="207"/>
          <ac:spMkLst>
            <pc:docMk/>
            <pc:sldMk cId="0" sldId="267"/>
            <ac:spMk id="144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53:45.900" v="1686" actId="21"/>
          <ac:spMkLst>
            <pc:docMk/>
            <pc:sldMk cId="0" sldId="267"/>
            <ac:spMk id="146" creationId="{00000000-0000-0000-0000-000000000000}"/>
          </ac:spMkLst>
        </pc:spChg>
        <pc:picChg chg="mod">
          <ac:chgData name="Housing Matters" userId="c89d658f-eb82-449f-9049-c6408c5c5bfb" providerId="ADAL" clId="{4645C923-D06F-56A4-99CD-1E781547217B}" dt="2026-03-04T19:59:02.170" v="1716" actId="1076"/>
          <ac:picMkLst>
            <pc:docMk/>
            <pc:sldMk cId="0" sldId="267"/>
            <ac:picMk id="145" creationId="{00000000-0000-0000-0000-000000000000}"/>
          </ac:picMkLst>
        </pc:picChg>
      </pc:sldChg>
      <pc:sldChg chg="addSp delSp modSp mod ord setBg modNotes">
        <pc:chgData name="Housing Matters" userId="c89d658f-eb82-449f-9049-c6408c5c5bfb" providerId="ADAL" clId="{4645C923-D06F-56A4-99CD-1E781547217B}" dt="2026-03-04T20:10:04.899" v="1755" actId="20577"/>
        <pc:sldMkLst>
          <pc:docMk/>
          <pc:sldMk cId="0" sldId="271"/>
        </pc:sldMkLst>
        <pc:spChg chg="add del mod">
          <ac:chgData name="Housing Matters" userId="c89d658f-eb82-449f-9049-c6408c5c5bfb" providerId="ADAL" clId="{4645C923-D06F-56A4-99CD-1E781547217B}" dt="2026-03-04T19:24:45.703" v="1366" actId="20577"/>
          <ac:spMkLst>
            <pc:docMk/>
            <pc:sldMk cId="0" sldId="271"/>
            <ac:spMk id="4" creationId="{3015E572-30CC-841E-3DBE-D7B64FFF087B}"/>
          </ac:spMkLst>
        </pc:spChg>
        <pc:spChg chg="mod">
          <ac:chgData name="Housing Matters" userId="c89d658f-eb82-449f-9049-c6408c5c5bfb" providerId="ADAL" clId="{4645C923-D06F-56A4-99CD-1E781547217B}" dt="2026-03-04T20:10:04.899" v="1755" actId="20577"/>
          <ac:spMkLst>
            <pc:docMk/>
            <pc:sldMk cId="0" sldId="271"/>
            <ac:spMk id="177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45:04.003" v="1637" actId="108"/>
          <ac:spMkLst>
            <pc:docMk/>
            <pc:sldMk cId="0" sldId="271"/>
            <ac:spMk id="178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8:54:16.863" v="1245" actId="5793"/>
          <ac:spMkLst>
            <pc:docMk/>
            <pc:sldMk cId="0" sldId="271"/>
            <ac:spMk id="179" creationId="{00000000-0000-0000-0000-000000000000}"/>
          </ac:spMkLst>
        </pc:spChg>
        <pc:picChg chg="mod">
          <ac:chgData name="Housing Matters" userId="c89d658f-eb82-449f-9049-c6408c5c5bfb" providerId="ADAL" clId="{4645C923-D06F-56A4-99CD-1E781547217B}" dt="2026-03-04T18:48:17.076" v="1187" actId="1076"/>
          <ac:picMkLst>
            <pc:docMk/>
            <pc:sldMk cId="0" sldId="271"/>
            <ac:picMk id="176" creationId="{00000000-0000-0000-0000-000000000000}"/>
          </ac:picMkLst>
        </pc:picChg>
      </pc:sldChg>
      <pc:sldChg chg="addSp modSp mod ord">
        <pc:chgData name="Housing Matters" userId="c89d658f-eb82-449f-9049-c6408c5c5bfb" providerId="ADAL" clId="{4645C923-D06F-56A4-99CD-1E781547217B}" dt="2026-03-04T20:10:14.584" v="1769" actId="20577"/>
        <pc:sldMkLst>
          <pc:docMk/>
          <pc:sldMk cId="0" sldId="272"/>
        </pc:sldMkLst>
        <pc:spChg chg="add mod">
          <ac:chgData name="Housing Matters" userId="c89d658f-eb82-449f-9049-c6408c5c5bfb" providerId="ADAL" clId="{4645C923-D06F-56A4-99CD-1E781547217B}" dt="2026-03-04T19:24:42.578" v="1365" actId="20577"/>
          <ac:spMkLst>
            <pc:docMk/>
            <pc:sldMk cId="0" sldId="272"/>
            <ac:spMk id="3" creationId="{8D33A586-8CF1-A025-2C24-3B1707270BD2}"/>
          </ac:spMkLst>
        </pc:spChg>
        <pc:spChg chg="mod">
          <ac:chgData name="Housing Matters" userId="c89d658f-eb82-449f-9049-c6408c5c5bfb" providerId="ADAL" clId="{4645C923-D06F-56A4-99CD-1E781547217B}" dt="2026-03-04T20:10:14.584" v="1769" actId="20577"/>
          <ac:spMkLst>
            <pc:docMk/>
            <pc:sldMk cId="0" sldId="272"/>
            <ac:spMk id="184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19:33.648" v="1311" actId="2711"/>
          <ac:spMkLst>
            <pc:docMk/>
            <pc:sldMk cId="0" sldId="272"/>
            <ac:spMk id="185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44:57.507" v="1635" actId="108"/>
          <ac:spMkLst>
            <pc:docMk/>
            <pc:sldMk cId="0" sldId="272"/>
            <ac:spMk id="188" creationId="{00000000-0000-0000-0000-000000000000}"/>
          </ac:spMkLst>
        </pc:spChg>
      </pc:sldChg>
      <pc:sldChg chg="modSp mod ord modNotes">
        <pc:chgData name="Housing Matters" userId="c89d658f-eb82-449f-9049-c6408c5c5bfb" providerId="ADAL" clId="{4645C923-D06F-56A4-99CD-1E781547217B}" dt="2026-03-04T20:10:21.837" v="1783" actId="20577"/>
        <pc:sldMkLst>
          <pc:docMk/>
          <pc:sldMk cId="0" sldId="273"/>
        </pc:sldMkLst>
        <pc:spChg chg="mod">
          <ac:chgData name="Housing Matters" userId="c89d658f-eb82-449f-9049-c6408c5c5bfb" providerId="ADAL" clId="{4645C923-D06F-56A4-99CD-1E781547217B}" dt="2026-03-04T20:10:21.837" v="1783" actId="20577"/>
          <ac:spMkLst>
            <pc:docMk/>
            <pc:sldMk cId="0" sldId="273"/>
            <ac:spMk id="193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24:39.304" v="1364" actId="20577"/>
          <ac:spMkLst>
            <pc:docMk/>
            <pc:sldMk cId="0" sldId="273"/>
            <ac:spMk id="194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44:50.219" v="1633" actId="108"/>
          <ac:spMkLst>
            <pc:docMk/>
            <pc:sldMk cId="0" sldId="273"/>
            <ac:spMk id="197" creationId="{00000000-0000-0000-0000-000000000000}"/>
          </ac:spMkLst>
        </pc:spChg>
      </pc:sldChg>
      <pc:sldChg chg="modSp mod ord">
        <pc:chgData name="Housing Matters" userId="c89d658f-eb82-449f-9049-c6408c5c5bfb" providerId="ADAL" clId="{4645C923-D06F-56A4-99CD-1E781547217B}" dt="2026-03-04T20:10:50.734" v="1831" actId="1076"/>
        <pc:sldMkLst>
          <pc:docMk/>
          <pc:sldMk cId="0" sldId="274"/>
        </pc:sldMkLst>
        <pc:spChg chg="mod">
          <ac:chgData name="Housing Matters" userId="c89d658f-eb82-449f-9049-c6408c5c5bfb" providerId="ADAL" clId="{4645C923-D06F-56A4-99CD-1E781547217B}" dt="2026-03-04T20:10:29.861" v="1798" actId="20577"/>
          <ac:spMkLst>
            <pc:docMk/>
            <pc:sldMk cId="0" sldId="274"/>
            <ac:spMk id="202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20:10:50.734" v="1831" actId="1076"/>
          <ac:spMkLst>
            <pc:docMk/>
            <pc:sldMk cId="0" sldId="274"/>
            <ac:spMk id="203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44:38.887" v="1631" actId="108"/>
          <ac:spMkLst>
            <pc:docMk/>
            <pc:sldMk cId="0" sldId="274"/>
            <ac:spMk id="204" creationId="{00000000-0000-0000-0000-000000000000}"/>
          </ac:spMkLst>
        </pc:spChg>
      </pc:sldChg>
      <pc:sldChg chg="addSp delSp modSp mod ord modNotes">
        <pc:chgData name="Housing Matters" userId="c89d658f-eb82-449f-9049-c6408c5c5bfb" providerId="ADAL" clId="{4645C923-D06F-56A4-99CD-1E781547217B}" dt="2026-03-04T20:10:42.919" v="1830" actId="1076"/>
        <pc:sldMkLst>
          <pc:docMk/>
          <pc:sldMk cId="0" sldId="275"/>
        </pc:sldMkLst>
        <pc:spChg chg="add mod">
          <ac:chgData name="Housing Matters" userId="c89d658f-eb82-449f-9049-c6408c5c5bfb" providerId="ADAL" clId="{4645C923-D06F-56A4-99CD-1E781547217B}" dt="2026-03-04T20:10:42.919" v="1830" actId="1076"/>
          <ac:spMkLst>
            <pc:docMk/>
            <pc:sldMk cId="0" sldId="275"/>
            <ac:spMk id="3" creationId="{D23A8C28-A8DD-18A8-CA75-9F7AC36DFD27}"/>
          </ac:spMkLst>
        </pc:spChg>
        <pc:spChg chg="mod">
          <ac:chgData name="Housing Matters" userId="c89d658f-eb82-449f-9049-c6408c5c5bfb" providerId="ADAL" clId="{4645C923-D06F-56A4-99CD-1E781547217B}" dt="2026-03-04T20:10:36.714" v="1813" actId="20577"/>
          <ac:spMkLst>
            <pc:docMk/>
            <pc:sldMk cId="0" sldId="275"/>
            <ac:spMk id="210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25:22.960" v="1371" actId="2711"/>
          <ac:spMkLst>
            <pc:docMk/>
            <pc:sldMk cId="0" sldId="275"/>
            <ac:spMk id="211" creationId="{00000000-0000-0000-0000-000000000000}"/>
          </ac:spMkLst>
        </pc:spChg>
        <pc:picChg chg="mod">
          <ac:chgData name="Housing Matters" userId="c89d658f-eb82-449f-9049-c6408c5c5bfb" providerId="ADAL" clId="{4645C923-D06F-56A4-99CD-1E781547217B}" dt="2026-03-04T19:29:11.784" v="1410" actId="1076"/>
          <ac:picMkLst>
            <pc:docMk/>
            <pc:sldMk cId="0" sldId="275"/>
            <ac:picMk id="212" creationId="{00000000-0000-0000-0000-000000000000}"/>
          </ac:picMkLst>
        </pc:picChg>
      </pc:sldChg>
      <pc:sldChg chg="delSp modSp mod ord">
        <pc:chgData name="Housing Matters" userId="c89d658f-eb82-449f-9049-c6408c5c5bfb" providerId="ADAL" clId="{4645C923-D06F-56A4-99CD-1E781547217B}" dt="2026-03-04T20:09:57.610" v="1742" actId="20578"/>
        <pc:sldMkLst>
          <pc:docMk/>
          <pc:sldMk cId="0" sldId="276"/>
        </pc:sldMkLst>
        <pc:spChg chg="mod">
          <ac:chgData name="Housing Matters" userId="c89d658f-eb82-449f-9049-c6408c5c5bfb" providerId="ADAL" clId="{4645C923-D06F-56A4-99CD-1E781547217B}" dt="2026-03-04T19:39:11.909" v="1544" actId="27636"/>
          <ac:spMkLst>
            <pc:docMk/>
            <pc:sldMk cId="0" sldId="276"/>
            <ac:spMk id="219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36:12.340" v="1487" actId="207"/>
          <ac:spMkLst>
            <pc:docMk/>
            <pc:sldMk cId="0" sldId="276"/>
            <ac:spMk id="220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33:23.319" v="1459" actId="14100"/>
          <ac:spMkLst>
            <pc:docMk/>
            <pc:sldMk cId="0" sldId="276"/>
            <ac:spMk id="221" creationId="{00000000-0000-0000-0000-000000000000}"/>
          </ac:spMkLst>
        </pc:spChg>
      </pc:sldChg>
      <pc:sldChg chg="delSp modSp mod ord">
        <pc:chgData name="Housing Matters" userId="c89d658f-eb82-449f-9049-c6408c5c5bfb" providerId="ADAL" clId="{4645C923-D06F-56A4-99CD-1E781547217B}" dt="2026-03-04T20:09:57.610" v="1742" actId="20578"/>
        <pc:sldMkLst>
          <pc:docMk/>
          <pc:sldMk cId="0" sldId="277"/>
        </pc:sldMkLst>
        <pc:spChg chg="mod">
          <ac:chgData name="Housing Matters" userId="c89d658f-eb82-449f-9049-c6408c5c5bfb" providerId="ADAL" clId="{4645C923-D06F-56A4-99CD-1E781547217B}" dt="2026-03-04T19:36:36.717" v="1490" actId="2711"/>
          <ac:spMkLst>
            <pc:docMk/>
            <pc:sldMk cId="0" sldId="277"/>
            <ac:spMk id="228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36:52.272" v="1493" actId="14100"/>
          <ac:spMkLst>
            <pc:docMk/>
            <pc:sldMk cId="0" sldId="277"/>
            <ac:spMk id="229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40:28.437" v="1578" actId="14100"/>
          <ac:spMkLst>
            <pc:docMk/>
            <pc:sldMk cId="0" sldId="277"/>
            <ac:spMk id="231" creationId="{00000000-0000-0000-0000-000000000000}"/>
          </ac:spMkLst>
        </pc:spChg>
        <pc:picChg chg="mod">
          <ac:chgData name="Housing Matters" userId="c89d658f-eb82-449f-9049-c6408c5c5bfb" providerId="ADAL" clId="{4645C923-D06F-56A4-99CD-1E781547217B}" dt="2026-03-04T19:39:53.904" v="1563" actId="1076"/>
          <ac:picMkLst>
            <pc:docMk/>
            <pc:sldMk cId="0" sldId="277"/>
            <ac:picMk id="232" creationId="{00000000-0000-0000-0000-000000000000}"/>
          </ac:picMkLst>
        </pc:picChg>
      </pc:sldChg>
      <pc:sldChg chg="addSp delSp modSp mod ord modNotes">
        <pc:chgData name="Housing Matters" userId="c89d658f-eb82-449f-9049-c6408c5c5bfb" providerId="ADAL" clId="{4645C923-D06F-56A4-99CD-1E781547217B}" dt="2026-03-04T20:09:57.610" v="1742" actId="20578"/>
        <pc:sldMkLst>
          <pc:docMk/>
          <pc:sldMk cId="0" sldId="278"/>
        </pc:sldMkLst>
        <pc:spChg chg="mod">
          <ac:chgData name="Housing Matters" userId="c89d658f-eb82-449f-9049-c6408c5c5bfb" providerId="ADAL" clId="{4645C923-D06F-56A4-99CD-1E781547217B}" dt="2026-03-04T19:45:19.216" v="1638" actId="2711"/>
          <ac:spMkLst>
            <pc:docMk/>
            <pc:sldMk cId="0" sldId="278"/>
            <ac:spMk id="237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42:53.171" v="1623" actId="1076"/>
          <ac:spMkLst>
            <pc:docMk/>
            <pc:sldMk cId="0" sldId="278"/>
            <ac:spMk id="239" creationId="{00000000-0000-0000-0000-000000000000}"/>
          </ac:spMkLst>
        </pc:spChg>
        <pc:spChg chg="mod">
          <ac:chgData name="Housing Matters" userId="c89d658f-eb82-449f-9049-c6408c5c5bfb" providerId="ADAL" clId="{4645C923-D06F-56A4-99CD-1E781547217B}" dt="2026-03-04T19:42:49.725" v="1622" actId="1076"/>
          <ac:spMkLst>
            <pc:docMk/>
            <pc:sldMk cId="0" sldId="278"/>
            <ac:spMk id="240" creationId="{00000000-0000-0000-0000-000000000000}"/>
          </ac:spMkLst>
        </pc:spChg>
      </pc:sldChg>
      <pc:sldChg chg="addSp delSp modSp add del mod ord">
        <pc:chgData name="Housing Matters" userId="c89d658f-eb82-449f-9049-c6408c5c5bfb" providerId="ADAL" clId="{4645C923-D06F-56A4-99CD-1E781547217B}" dt="2026-03-10T22:43:05.953" v="4180" actId="2696"/>
        <pc:sldMkLst>
          <pc:docMk/>
          <pc:sldMk cId="4070814870" sldId="284"/>
        </pc:sldMkLst>
      </pc:sldChg>
      <pc:sldChg chg="addSp delSp modSp add del mod ord modClrScheme chgLayout">
        <pc:chgData name="Housing Matters" userId="c89d658f-eb82-449f-9049-c6408c5c5bfb" providerId="ADAL" clId="{4645C923-D06F-56A4-99CD-1E781547217B}" dt="2026-03-10T22:43:05.939" v="4162" actId="2696"/>
        <pc:sldMkLst>
          <pc:docMk/>
          <pc:sldMk cId="1021356726" sldId="285"/>
        </pc:sldMkLst>
      </pc:sldChg>
      <pc:sldChg chg="addSp delSp modSp add mod ord">
        <pc:chgData name="Housing Matters" userId="c89d658f-eb82-449f-9049-c6408c5c5bfb" providerId="ADAL" clId="{4645C923-D06F-56A4-99CD-1E781547217B}" dt="2026-03-06T08:22:26.731" v="4048" actId="20578"/>
        <pc:sldMkLst>
          <pc:docMk/>
          <pc:sldMk cId="4007405128" sldId="286"/>
        </pc:sldMkLst>
        <pc:spChg chg="mod">
          <ac:chgData name="Housing Matters" userId="c89d658f-eb82-449f-9049-c6408c5c5bfb" providerId="ADAL" clId="{4645C923-D06F-56A4-99CD-1E781547217B}" dt="2026-03-04T06:48:04.225" v="931" actId="207"/>
          <ac:spMkLst>
            <pc:docMk/>
            <pc:sldMk cId="4007405128" sldId="286"/>
            <ac:spMk id="5" creationId="{A2497A2D-8340-869B-1321-8CC6917AE761}"/>
          </ac:spMkLst>
        </pc:spChg>
        <pc:spChg chg="mod">
          <ac:chgData name="Housing Matters" userId="c89d658f-eb82-449f-9049-c6408c5c5bfb" providerId="ADAL" clId="{4645C923-D06F-56A4-99CD-1E781547217B}" dt="2026-03-06T08:07:50.677" v="3943" actId="20577"/>
          <ac:spMkLst>
            <pc:docMk/>
            <pc:sldMk cId="4007405128" sldId="286"/>
            <ac:spMk id="6" creationId="{E16E4B23-E6E1-DCC5-4594-50EF30614C6C}"/>
          </ac:spMkLst>
        </pc:spChg>
        <pc:picChg chg="add mod">
          <ac:chgData name="Housing Matters" userId="c89d658f-eb82-449f-9049-c6408c5c5bfb" providerId="ADAL" clId="{4645C923-D06F-56A4-99CD-1E781547217B}" dt="2026-02-27T01:09:03.397" v="502" actId="1076"/>
          <ac:picMkLst>
            <pc:docMk/>
            <pc:sldMk cId="4007405128" sldId="286"/>
            <ac:picMk id="2" creationId="{C9380AEC-9432-EFEF-4E34-C3C0901EEC04}"/>
          </ac:picMkLst>
        </pc:picChg>
      </pc:sldChg>
      <pc:sldChg chg="addSp delSp modSp add mod ord modClrScheme chgLayout">
        <pc:chgData name="Housing Matters" userId="c89d658f-eb82-449f-9049-c6408c5c5bfb" providerId="ADAL" clId="{4645C923-D06F-56A4-99CD-1E781547217B}" dt="2026-03-06T08:22:26.731" v="4048" actId="20578"/>
        <pc:sldMkLst>
          <pc:docMk/>
          <pc:sldMk cId="2110322718" sldId="287"/>
        </pc:sldMkLst>
        <pc:spChg chg="mod">
          <ac:chgData name="Housing Matters" userId="c89d658f-eb82-449f-9049-c6408c5c5bfb" providerId="ADAL" clId="{4645C923-D06F-56A4-99CD-1E781547217B}" dt="2026-03-04T06:48:08.475" v="932" actId="207"/>
          <ac:spMkLst>
            <pc:docMk/>
            <pc:sldMk cId="2110322718" sldId="287"/>
            <ac:spMk id="2" creationId="{78692B3D-A2E7-C797-B866-890B4F8C13F3}"/>
          </ac:spMkLst>
        </pc:spChg>
        <pc:spChg chg="add del mod">
          <ac:chgData name="Housing Matters" userId="c89d658f-eb82-449f-9049-c6408c5c5bfb" providerId="ADAL" clId="{4645C923-D06F-56A4-99CD-1E781547217B}" dt="2026-03-04T06:46:57.350" v="916" actId="207"/>
          <ac:spMkLst>
            <pc:docMk/>
            <pc:sldMk cId="2110322718" sldId="287"/>
            <ac:spMk id="4" creationId="{9B3349FB-506C-9782-6D7F-6F0764163952}"/>
          </ac:spMkLst>
        </pc:spChg>
        <pc:picChg chg="add mod">
          <ac:chgData name="Housing Matters" userId="c89d658f-eb82-449f-9049-c6408c5c5bfb" providerId="ADAL" clId="{4645C923-D06F-56A4-99CD-1E781547217B}" dt="2026-02-27T01:20:27.295" v="580" actId="14100"/>
          <ac:picMkLst>
            <pc:docMk/>
            <pc:sldMk cId="2110322718" sldId="287"/>
            <ac:picMk id="3" creationId="{A502864E-F1FA-AFE8-6331-39EF663B1EC2}"/>
          </ac:picMkLst>
        </pc:picChg>
      </pc:sldChg>
      <pc:sldChg chg="addSp delSp modSp add mod ord">
        <pc:chgData name="Housing Matters" userId="c89d658f-eb82-449f-9049-c6408c5c5bfb" providerId="ADAL" clId="{4645C923-D06F-56A4-99CD-1E781547217B}" dt="2026-03-06T08:22:26.731" v="4048" actId="20578"/>
        <pc:sldMkLst>
          <pc:docMk/>
          <pc:sldMk cId="1664527021" sldId="288"/>
        </pc:sldMkLst>
        <pc:spChg chg="mod">
          <ac:chgData name="Housing Matters" userId="c89d658f-eb82-449f-9049-c6408c5c5bfb" providerId="ADAL" clId="{4645C923-D06F-56A4-99CD-1E781547217B}" dt="2026-03-04T06:48:12.106" v="933" actId="207"/>
          <ac:spMkLst>
            <pc:docMk/>
            <pc:sldMk cId="1664527021" sldId="288"/>
            <ac:spMk id="5" creationId="{2CA3458F-2439-5FA8-0F9A-E54F2C0B558E}"/>
          </ac:spMkLst>
        </pc:spChg>
        <pc:spChg chg="mod">
          <ac:chgData name="Housing Matters" userId="c89d658f-eb82-449f-9049-c6408c5c5bfb" providerId="ADAL" clId="{4645C923-D06F-56A4-99CD-1E781547217B}" dt="2026-03-05T01:42:12.952" v="2502" actId="1076"/>
          <ac:spMkLst>
            <pc:docMk/>
            <pc:sldMk cId="1664527021" sldId="288"/>
            <ac:spMk id="6" creationId="{0528BAC6-D4A1-F6C4-CAF2-FE81D2121B58}"/>
          </ac:spMkLst>
        </pc:spChg>
        <pc:picChg chg="add mod">
          <ac:chgData name="Housing Matters" userId="c89d658f-eb82-449f-9049-c6408c5c5bfb" providerId="ADAL" clId="{4645C923-D06F-56A4-99CD-1E781547217B}" dt="2026-03-05T01:41:59.035" v="2500" actId="1076"/>
          <ac:picMkLst>
            <pc:docMk/>
            <pc:sldMk cId="1664527021" sldId="288"/>
            <ac:picMk id="3" creationId="{0793EAA7-CD5A-F9E1-215C-9CB929ADB7EF}"/>
          </ac:picMkLst>
        </pc:picChg>
      </pc:sldChg>
      <pc:sldChg chg="addSp delSp modSp new del mod setBg">
        <pc:chgData name="Housing Matters" userId="c89d658f-eb82-449f-9049-c6408c5c5bfb" providerId="ADAL" clId="{4645C923-D06F-56A4-99CD-1E781547217B}" dt="2026-03-10T22:43:05.942" v="4167" actId="2696"/>
        <pc:sldMkLst>
          <pc:docMk/>
          <pc:sldMk cId="1340319564" sldId="289"/>
        </pc:sldMkLst>
      </pc:sldChg>
      <pc:sldChg chg="addSp modSp new del mod ord setBg">
        <pc:chgData name="Housing Matters" userId="c89d658f-eb82-449f-9049-c6408c5c5bfb" providerId="ADAL" clId="{4645C923-D06F-56A4-99CD-1E781547217B}" dt="2026-03-10T22:43:05.942" v="4169" actId="2696"/>
        <pc:sldMkLst>
          <pc:docMk/>
          <pc:sldMk cId="430143037" sldId="290"/>
        </pc:sldMkLst>
      </pc:sldChg>
      <pc:sldChg chg="addSp delSp modSp add del mod ord">
        <pc:chgData name="Housing Matters" userId="c89d658f-eb82-449f-9049-c6408c5c5bfb" providerId="ADAL" clId="{4645C923-D06F-56A4-99CD-1E781547217B}" dt="2026-03-10T22:43:05.940" v="4163" actId="2696"/>
        <pc:sldMkLst>
          <pc:docMk/>
          <pc:sldMk cId="3685811086" sldId="291"/>
        </pc:sldMkLst>
      </pc:sldChg>
      <pc:sldChg chg="addSp delSp modSp add del mod ord">
        <pc:chgData name="Housing Matters" userId="c89d658f-eb82-449f-9049-c6408c5c5bfb" providerId="ADAL" clId="{4645C923-D06F-56A4-99CD-1E781547217B}" dt="2026-03-10T22:43:05.945" v="4176" actId="2696"/>
        <pc:sldMkLst>
          <pc:docMk/>
          <pc:sldMk cId="3256452748" sldId="293"/>
        </pc:sldMkLst>
      </pc:sldChg>
      <pc:sldChg chg="addSp delSp modSp add del mod ord">
        <pc:chgData name="Housing Matters" userId="c89d658f-eb82-449f-9049-c6408c5c5bfb" providerId="ADAL" clId="{4645C923-D06F-56A4-99CD-1E781547217B}" dt="2026-03-10T22:43:05.944" v="4174" actId="2696"/>
        <pc:sldMkLst>
          <pc:docMk/>
          <pc:sldMk cId="2841217470" sldId="294"/>
        </pc:sldMkLst>
      </pc:sldChg>
      <pc:sldChg chg="addSp delSp modSp add del mod ord">
        <pc:chgData name="Housing Matters" userId="c89d658f-eb82-449f-9049-c6408c5c5bfb" providerId="ADAL" clId="{4645C923-D06F-56A4-99CD-1E781547217B}" dt="2026-03-10T22:43:05.939" v="4161" actId="2696"/>
        <pc:sldMkLst>
          <pc:docMk/>
          <pc:sldMk cId="2014767307" sldId="297"/>
        </pc:sldMkLst>
      </pc:sldChg>
      <pc:sldChg chg="modSp add del mod ord">
        <pc:chgData name="Housing Matters" userId="c89d658f-eb82-449f-9049-c6408c5c5bfb" providerId="ADAL" clId="{4645C923-D06F-56A4-99CD-1E781547217B}" dt="2026-03-10T22:43:05.949" v="4179" actId="2696"/>
        <pc:sldMkLst>
          <pc:docMk/>
          <pc:sldMk cId="1217332554" sldId="298"/>
        </pc:sldMkLst>
      </pc:sldChg>
      <pc:sldChg chg="addSp delSp modSp add del mod ord">
        <pc:chgData name="Housing Matters" userId="c89d658f-eb82-449f-9049-c6408c5c5bfb" providerId="ADAL" clId="{4645C923-D06F-56A4-99CD-1E781547217B}" dt="2026-03-10T22:43:05.940" v="4164" actId="2696"/>
        <pc:sldMkLst>
          <pc:docMk/>
          <pc:sldMk cId="724062265" sldId="299"/>
        </pc:sldMkLst>
      </pc:sldChg>
      <pc:sldChg chg="modSp add del mod ord">
        <pc:chgData name="Housing Matters" userId="c89d658f-eb82-449f-9049-c6408c5c5bfb" providerId="ADAL" clId="{4645C923-D06F-56A4-99CD-1E781547217B}" dt="2026-03-10T22:43:05.942" v="4168" actId="2696"/>
        <pc:sldMkLst>
          <pc:docMk/>
          <pc:sldMk cId="3640981632" sldId="300"/>
        </pc:sldMkLst>
      </pc:sldChg>
      <pc:sldChg chg="addSp delSp modSp add del mod ord">
        <pc:chgData name="Housing Matters" userId="c89d658f-eb82-449f-9049-c6408c5c5bfb" providerId="ADAL" clId="{4645C923-D06F-56A4-99CD-1E781547217B}" dt="2026-03-10T22:43:05.938" v="4160" actId="2696"/>
        <pc:sldMkLst>
          <pc:docMk/>
          <pc:sldMk cId="2258111238" sldId="301"/>
        </pc:sldMkLst>
      </pc:sldChg>
      <pc:sldChg chg="modSp add del mod">
        <pc:chgData name="Housing Matters" userId="c89d658f-eb82-449f-9049-c6408c5c5bfb" providerId="ADAL" clId="{4645C923-D06F-56A4-99CD-1E781547217B}" dt="2026-03-10T22:43:05.946" v="4178" actId="2696"/>
        <pc:sldMkLst>
          <pc:docMk/>
          <pc:sldMk cId="3207949133" sldId="302"/>
        </pc:sldMkLst>
      </pc:sldChg>
      <pc:sldChg chg="modSp add del mod ord">
        <pc:chgData name="Housing Matters" userId="c89d658f-eb82-449f-9049-c6408c5c5bfb" providerId="ADAL" clId="{4645C923-D06F-56A4-99CD-1E781547217B}" dt="2026-03-10T22:43:05.943" v="4171" actId="2696"/>
        <pc:sldMkLst>
          <pc:docMk/>
          <pc:sldMk cId="1487639126" sldId="303"/>
        </pc:sldMkLst>
      </pc:sldChg>
      <pc:sldChg chg="addSp delSp modSp add del mod ord">
        <pc:chgData name="Housing Matters" userId="c89d658f-eb82-449f-9049-c6408c5c5bfb" providerId="ADAL" clId="{4645C923-D06F-56A4-99CD-1E781547217B}" dt="2026-03-10T22:43:05.955" v="4181" actId="2696"/>
        <pc:sldMkLst>
          <pc:docMk/>
          <pc:sldMk cId="1460305574" sldId="304"/>
        </pc:sldMkLst>
      </pc:sldChg>
      <pc:sldChg chg="modSp add del mod">
        <pc:chgData name="Housing Matters" userId="c89d658f-eb82-449f-9049-c6408c5c5bfb" providerId="ADAL" clId="{4645C923-D06F-56A4-99CD-1E781547217B}" dt="2026-03-10T22:43:05.941" v="4165" actId="2696"/>
        <pc:sldMkLst>
          <pc:docMk/>
          <pc:sldMk cId="3847093987" sldId="305"/>
        </pc:sldMkLst>
      </pc:sldChg>
      <pc:sldChg chg="modSp add del mod ord">
        <pc:chgData name="Housing Matters" userId="c89d658f-eb82-449f-9049-c6408c5c5bfb" providerId="ADAL" clId="{4645C923-D06F-56A4-99CD-1E781547217B}" dt="2026-03-10T22:43:05.941" v="4166" actId="2696"/>
        <pc:sldMkLst>
          <pc:docMk/>
          <pc:sldMk cId="3998347984" sldId="306"/>
        </pc:sldMkLst>
      </pc:sldChg>
      <pc:sldChg chg="addSp delSp modSp add del mod ord">
        <pc:chgData name="Housing Matters" userId="c89d658f-eb82-449f-9049-c6408c5c5bfb" providerId="ADAL" clId="{4645C923-D06F-56A4-99CD-1E781547217B}" dt="2026-03-10T22:43:05.944" v="4173" actId="2696"/>
        <pc:sldMkLst>
          <pc:docMk/>
          <pc:sldMk cId="1775675587" sldId="307"/>
        </pc:sldMkLst>
      </pc:sldChg>
      <pc:sldChg chg="modSp add del mod">
        <pc:chgData name="Housing Matters" userId="c89d658f-eb82-449f-9049-c6408c5c5bfb" providerId="ADAL" clId="{4645C923-D06F-56A4-99CD-1E781547217B}" dt="2026-03-10T22:43:05.945" v="4175" actId="2696"/>
        <pc:sldMkLst>
          <pc:docMk/>
          <pc:sldMk cId="594963608" sldId="308"/>
        </pc:sldMkLst>
      </pc:sldChg>
      <pc:sldChg chg="modSp add del mod ord">
        <pc:chgData name="Housing Matters" userId="c89d658f-eb82-449f-9049-c6408c5c5bfb" providerId="ADAL" clId="{4645C923-D06F-56A4-99CD-1E781547217B}" dt="2026-03-10T22:43:05.946" v="4177" actId="2696"/>
        <pc:sldMkLst>
          <pc:docMk/>
          <pc:sldMk cId="744049350" sldId="309"/>
        </pc:sldMkLst>
      </pc:sldChg>
      <pc:sldChg chg="addSp delSp modSp add del mod ord modClrScheme chgLayout">
        <pc:chgData name="Housing Matters" userId="c89d658f-eb82-449f-9049-c6408c5c5bfb" providerId="ADAL" clId="{4645C923-D06F-56A4-99CD-1E781547217B}" dt="2026-03-10T22:43:05.943" v="4172" actId="2696"/>
        <pc:sldMkLst>
          <pc:docMk/>
          <pc:sldMk cId="1926278558" sldId="310"/>
        </pc:sldMkLst>
      </pc:sldChg>
      <pc:sldChg chg="modSp add mod">
        <pc:chgData name="Housing Matters" userId="c89d658f-eb82-449f-9049-c6408c5c5bfb" providerId="ADAL" clId="{4645C923-D06F-56A4-99CD-1E781547217B}" dt="2026-03-05T22:39:36.768" v="3607" actId="20577"/>
        <pc:sldMkLst>
          <pc:docMk/>
          <pc:sldMk cId="3473439404" sldId="311"/>
        </pc:sldMkLst>
        <pc:spChg chg="mod">
          <ac:chgData name="Housing Matters" userId="c89d658f-eb82-449f-9049-c6408c5c5bfb" providerId="ADAL" clId="{4645C923-D06F-56A4-99CD-1E781547217B}" dt="2026-03-05T22:39:36.768" v="3607" actId="20577"/>
          <ac:spMkLst>
            <pc:docMk/>
            <pc:sldMk cId="3473439404" sldId="311"/>
            <ac:spMk id="2" creationId="{C35ECCFD-C601-4CA8-9A5A-7D88B81CEE42}"/>
          </ac:spMkLst>
        </pc:spChg>
      </pc:sldChg>
      <pc:sldChg chg="modSp add del ord">
        <pc:chgData name="Housing Matters" userId="c89d658f-eb82-449f-9049-c6408c5c5bfb" providerId="ADAL" clId="{4645C923-D06F-56A4-99CD-1E781547217B}" dt="2026-03-10T22:43:05.943" v="4170" actId="2696"/>
        <pc:sldMkLst>
          <pc:docMk/>
          <pc:sldMk cId="3644083294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a9739f2d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a9739f2d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increase in individuals in the lowest quartile - people earning less than $384pw.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62.6% of individuals are in the lowest two quartiles - people earning less than $814pw.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a9739f2d31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a9739f2d31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Rental stress:</a:t>
            </a: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Bellingen 36.3%</a:t>
            </a: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Regional NSW 28.1%</a:t>
            </a: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Of the 1078 households in private rentals in Bellingen Shire, 388 (36.3%) are in rental stress.</a:t>
            </a: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a9739f2d3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a9739f2d31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a9739f2d3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a9739f2d31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9739f2d3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a9739f2d31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9739f2d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9739f2d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Again, over-representation in lowest two quartiles and largest increase is in lowest group.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30.9% of households are low income (less than $800pw)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poverty line for a family of two adults and two children is $1226 (October 2025), for single people, it is $584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9739f2d3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a9739f2d3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200"/>
              <a:buChar char="●"/>
            </a:pPr>
            <a:r>
              <a:rPr lang="en" sz="1200">
                <a:solidFill>
                  <a:srgbClr val="363636"/>
                </a:solidFill>
                <a:highlight>
                  <a:srgbClr val="FFFFFF"/>
                </a:highlight>
              </a:rPr>
              <a:t>The poverty line is $584 a week for a single adult and $1,226 a week for a couple with two children. Note: Bellingen has high rate of lone person households and households with no children so this isn’t a straight-forward comparison.</a:t>
            </a:r>
            <a:endParaRPr sz="120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200"/>
              <a:buChar char="●"/>
            </a:pPr>
            <a:r>
              <a:rPr lang="en" sz="1800">
                <a:solidFill>
                  <a:srgbClr val="595959"/>
                </a:solidFill>
              </a:rPr>
              <a:t>Also seeing small but significant increase in people in top quartile - risk of stratification</a:t>
            </a:r>
            <a:endParaRPr sz="1800">
              <a:solidFill>
                <a:srgbClr val="595959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200"/>
              <a:buChar char="●"/>
            </a:pPr>
            <a:endParaRPr sz="120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9739f2d3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a9739f2d3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a rate to watch. Particularly given that the biggest reductions in local workforce are some of our biggest industries. Health Care &amp; Social Assistance, Education &amp; Training. And the Arts &amp; Recreation - areas that the area in ‘known for’ is also declining.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9739f2d3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a9739f2d3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 in 45 - 54 years: Could be early retirees, mobile workers (Professional &amp; Technical Services?) and families with children moving for lifestyle reasons (increase in 5-11 years as well as 45-54 years)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Usual to see drop in 18-24 year olds as they move for work, study and adventure but higher rates than other regions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9739f2d3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a9739f2d31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cd3b8eda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6cd3b8eda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6cd3b8eda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6cd3b8eda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a9739f2d31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a9739f2d31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Low Incomes: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Bellingen 61.5%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Dorrigo 81.1%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Urunga 37.5%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Incomes: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Bellingen 25.4%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Dorrigo 10.3%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Urunga 35.7%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414E-9011-A4AC-48A0-481A40E8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50446-7572-0E7E-149F-7F41F4899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8A483-66DB-2E54-F37A-5CDE6C29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672F-0A18-4B47-91F2-E42E57864BD5}" type="datetimeFigureOut">
              <a:rPr lang="en-AU" smtClean="0"/>
              <a:t>11/3/2026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FB252-09C1-3AEE-8365-E11CC13F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E44DA-5BF9-F8C4-1735-9E35DA0E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7EA9-6E0A-4FD9-9DEE-4352E634E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56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737C5-92F5-DBCE-05F1-F3B5EDB97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ne of houses and trees&#10;&#10;AI-generated content may be incorrect.">
            <a:extLst>
              <a:ext uri="{FF2B5EF4-FFF2-40B4-BE49-F238E27FC236}">
                <a16:creationId xmlns:a16="http://schemas.microsoft.com/office/drawing/2014/main" id="{68AB9BB0-100B-1504-F0DC-5C96AB0DB8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2" r="8664" b="4"/>
          <a:stretch>
            <a:fillRect/>
          </a:stretch>
        </p:blipFill>
        <p:spPr>
          <a:xfrm>
            <a:off x="2127773" y="1208225"/>
            <a:ext cx="4888453" cy="39210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ECCFD-C601-4CA8-9A5A-7D88B81C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822257"/>
            <a:ext cx="7223760" cy="572700"/>
          </a:xfrm>
        </p:spPr>
        <p:txBody>
          <a:bodyPr>
            <a:noAutofit/>
          </a:bodyPr>
          <a:lstStyle/>
          <a:p>
            <a:pPr algn="ctr"/>
            <a:r>
              <a:rPr lang="en-AU" sz="3600" b="1" dirty="0">
                <a:solidFill>
                  <a:srgbClr val="F77F00"/>
                </a:solidFill>
              </a:rPr>
              <a:t>Appendix:</a:t>
            </a:r>
            <a:br>
              <a:rPr lang="en-AU" sz="3600" b="1" dirty="0">
                <a:solidFill>
                  <a:srgbClr val="F77F00"/>
                </a:solidFill>
              </a:rPr>
            </a:br>
            <a:r>
              <a:rPr lang="en-AU" sz="3600" b="1" dirty="0">
                <a:solidFill>
                  <a:srgbClr val="F77F00"/>
                </a:solidFill>
              </a:rPr>
              <a:t>Deeper Dive into the Data</a:t>
            </a: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endParaRPr lang="en-AU" sz="3600" b="1" dirty="0">
              <a:solidFill>
                <a:srgbClr val="F7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3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92112"/>
            <a:ext cx="4426027" cy="27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1059024" y="248750"/>
            <a:ext cx="5277767" cy="17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F77F00"/>
                </a:solidFill>
                <a:latin typeface="Aptos" panose="020B0004020202020204" pitchFamily="34" charset="0"/>
              </a:rPr>
              <a:t>House Prices</a:t>
            </a:r>
            <a:endParaRPr sz="2500" b="1" dirty="0">
              <a:solidFill>
                <a:srgbClr val="F77F00"/>
              </a:solidFill>
              <a:latin typeface="Aptos" panose="020B0004020202020204" pitchFamily="34" charset="0"/>
            </a:endParaRPr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1714050" y="2274500"/>
            <a:ext cx="4681800" cy="630300"/>
          </a:xfrm>
          <a:prstGeom prst="rect">
            <a:avLst/>
          </a:prstGeom>
          <a:solidFill>
            <a:srgbClr val="EBE2A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rgbClr val="003049"/>
                </a:solidFill>
                <a:latin typeface="Aptos" panose="020B0004020202020204" pitchFamily="34" charset="0"/>
              </a:rPr>
              <a:t>HOUSING</a:t>
            </a:r>
            <a:r>
              <a:rPr lang="en" sz="2800" b="1" dirty="0">
                <a:solidFill>
                  <a:srgbClr val="6F877F"/>
                </a:solidFill>
                <a:latin typeface="Aptos" panose="020B0004020202020204" pitchFamily="34" charset="0"/>
              </a:rPr>
              <a:t> </a:t>
            </a:r>
            <a:r>
              <a:rPr lang="en" sz="2800" b="1" dirty="0">
                <a:solidFill>
                  <a:srgbClr val="003049"/>
                </a:solidFill>
                <a:latin typeface="Aptos" panose="020B0004020202020204" pitchFamily="34" charset="0"/>
              </a:rPr>
              <a:t>COSTS</a:t>
            </a:r>
            <a:endParaRPr sz="2800" b="1" dirty="0">
              <a:solidFill>
                <a:srgbClr val="003049"/>
              </a:solidFill>
              <a:latin typeface="Aptos" panose="020B0004020202020204" pitchFamily="34" charset="0"/>
            </a:endParaRPr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1059024" y="1133375"/>
            <a:ext cx="3512976" cy="1792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r>
              <a:rPr lang="en-AU" sz="1200" dirty="0">
                <a:latin typeface="Aptos" panose="020B0004020202020204" pitchFamily="34" charset="0"/>
              </a:rPr>
              <a:t>The graph shows changes in entry-level housing prices over time.</a:t>
            </a:r>
          </a:p>
          <a:p>
            <a:pPr marL="114300" indent="0">
              <a:buNone/>
            </a:pPr>
            <a:endParaRPr lang="en-AU" sz="1200" dirty="0">
              <a:latin typeface="Aptos" panose="020B0004020202020204" pitchFamily="34" charset="0"/>
            </a:endParaRPr>
          </a:p>
          <a:p>
            <a:r>
              <a:rPr lang="en-AU" sz="1200" dirty="0">
                <a:latin typeface="Aptos" panose="020B0004020202020204" pitchFamily="34" charset="0"/>
              </a:rPr>
              <a:t>Following steep COVID-era increases, prices are now moving more in line with regional NSW averages.</a:t>
            </a:r>
          </a:p>
          <a:p>
            <a:pPr marL="114300" indent="0">
              <a:buNone/>
            </a:pPr>
            <a:endParaRPr lang="en-AU" sz="1200" dirty="0">
              <a:latin typeface="Aptos" panose="020B0004020202020204" pitchFamily="34" charset="0"/>
            </a:endParaRPr>
          </a:p>
          <a:p>
            <a:r>
              <a:rPr lang="en-AU" sz="1200" dirty="0">
                <a:latin typeface="Aptos" panose="020B0004020202020204" pitchFamily="34" charset="0"/>
              </a:rPr>
              <a:t>Despite this stabilisation, prices remain high relative to local incomes.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5E572-30CC-841E-3DBE-D7B64FFF087B}"/>
              </a:ext>
            </a:extLst>
          </p:cNvPr>
          <p:cNvSpPr txBox="1"/>
          <p:nvPr/>
        </p:nvSpPr>
        <p:spPr>
          <a:xfrm>
            <a:off x="1197864" y="4663916"/>
            <a:ext cx="7800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/>
            <a:r>
              <a:rPr lang="en-AU" sz="1200" b="1" dirty="0">
                <a:solidFill>
                  <a:srgbClr val="003049"/>
                </a:solidFill>
                <a:latin typeface="Aptos" panose="020B0004020202020204" pitchFamily="34" charset="0"/>
              </a:rPr>
              <a:t>Source: </a:t>
            </a:r>
            <a:r>
              <a:rPr lang="en-AU" sz="1200" dirty="0" err="1">
                <a:latin typeface="Aptos" panose="020B0004020202020204" pitchFamily="34" charset="0"/>
              </a:rPr>
              <a:t>Housing.id</a:t>
            </a:r>
            <a:r>
              <a:rPr lang="en-AU" sz="1200" dirty="0">
                <a:latin typeface="Aptos" panose="020B0004020202020204" pitchFamily="34" charset="0"/>
              </a:rPr>
              <a:t> – Bellingen Shire Housing Monitor (ABS Census 2021).</a:t>
            </a:r>
          </a:p>
          <a:p>
            <a:pPr marL="114300" indent="0">
              <a:buNone/>
            </a:pPr>
            <a:endParaRPr lang="en-AU" sz="1200" dirty="0">
              <a:solidFill>
                <a:srgbClr val="003049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1171500" y="332100"/>
            <a:ext cx="3089835" cy="912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500" b="1" dirty="0">
                <a:solidFill>
                  <a:srgbClr val="F77F00"/>
                </a:solidFill>
                <a:latin typeface="Aptos" panose="020B0004020202020204" pitchFamily="34" charset="0"/>
              </a:rPr>
              <a:t>Rental Prices</a:t>
            </a:r>
            <a:endParaRPr sz="2500" b="1" dirty="0">
              <a:solidFill>
                <a:srgbClr val="F77F00"/>
              </a:solidFill>
              <a:latin typeface="Aptos" panose="020B0004020202020204" pitchFamily="34" charset="0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1171500" y="1478285"/>
            <a:ext cx="3400500" cy="1455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AU" sz="1200" dirty="0">
                <a:latin typeface="Aptos" panose="020B0004020202020204" pitchFamily="34" charset="0"/>
              </a:rPr>
              <a:t>Rental prices continue to increase despite recent easing in house prices.</a:t>
            </a:r>
          </a:p>
          <a:p>
            <a:pPr marL="114300" indent="0">
              <a:buNone/>
            </a:pPr>
            <a:endParaRPr lang="en-AU" sz="1200" dirty="0">
              <a:latin typeface="Aptos" panose="020B0004020202020204" pitchFamily="34" charset="0"/>
            </a:endParaRPr>
          </a:p>
          <a:p>
            <a:r>
              <a:rPr lang="en-AU" sz="1200" dirty="0">
                <a:latin typeface="Aptos" panose="020B0004020202020204" pitchFamily="34" charset="0"/>
              </a:rPr>
              <a:t>A small and constrained rental market leaves little capacity to absorb shocks, limiting options for local residents.</a:t>
            </a: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500" y="107700"/>
            <a:ext cx="4041376" cy="227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6499" y="2453950"/>
            <a:ext cx="4041376" cy="230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1714050" y="2274500"/>
            <a:ext cx="4681800" cy="630300"/>
          </a:xfrm>
          <a:prstGeom prst="rect">
            <a:avLst/>
          </a:prstGeom>
          <a:solidFill>
            <a:srgbClr val="EBE2A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rgbClr val="003049"/>
                </a:solidFill>
                <a:latin typeface="Aptos" panose="020B0004020202020204" pitchFamily="34" charset="0"/>
              </a:rPr>
              <a:t>HOUSING</a:t>
            </a:r>
            <a:r>
              <a:rPr lang="en" sz="2800" b="1" dirty="0">
                <a:solidFill>
                  <a:srgbClr val="6F877F"/>
                </a:solidFill>
                <a:latin typeface="Aptos" panose="020B0004020202020204" pitchFamily="34" charset="0"/>
              </a:rPr>
              <a:t> </a:t>
            </a:r>
            <a:r>
              <a:rPr lang="en" sz="2800" b="1" dirty="0">
                <a:solidFill>
                  <a:srgbClr val="003049"/>
                </a:solidFill>
                <a:latin typeface="Aptos" panose="020B0004020202020204" pitchFamily="34" charset="0"/>
              </a:rPr>
              <a:t>COSTS</a:t>
            </a:r>
            <a:endParaRPr sz="2800" b="1" dirty="0">
              <a:solidFill>
                <a:srgbClr val="003049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3A586-8CF1-A025-2C24-3B1707270BD2}"/>
              </a:ext>
            </a:extLst>
          </p:cNvPr>
          <p:cNvSpPr txBox="1"/>
          <p:nvPr/>
        </p:nvSpPr>
        <p:spPr>
          <a:xfrm>
            <a:off x="1088136" y="4407330"/>
            <a:ext cx="3730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/>
            <a:r>
              <a:rPr lang="en-AU" sz="1200" b="1" dirty="0">
                <a:solidFill>
                  <a:srgbClr val="003049"/>
                </a:solidFill>
                <a:latin typeface="Aptos" panose="020B0004020202020204" pitchFamily="34" charset="0"/>
              </a:rPr>
              <a:t>Source: </a:t>
            </a:r>
            <a:r>
              <a:rPr lang="en-AU" sz="1200" dirty="0" err="1">
                <a:latin typeface="Aptos" panose="020B0004020202020204" pitchFamily="34" charset="0"/>
              </a:rPr>
              <a:t>Housing.id</a:t>
            </a:r>
            <a:r>
              <a:rPr lang="en-AU" sz="1200" dirty="0">
                <a:latin typeface="Aptos" panose="020B0004020202020204" pitchFamily="34" charset="0"/>
              </a:rPr>
              <a:t> – Bellingen Shire Housing Monitor (ABS Census 2021).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990750" y="248738"/>
            <a:ext cx="3532500" cy="985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500" b="1" dirty="0">
                <a:solidFill>
                  <a:srgbClr val="F77F00"/>
                </a:solidFill>
                <a:latin typeface="Aptos" panose="020B0004020202020204" pitchFamily="34" charset="0"/>
              </a:rPr>
              <a:t>Rental vacancy rates</a:t>
            </a:r>
            <a:endParaRPr sz="2500" b="1" dirty="0">
              <a:solidFill>
                <a:srgbClr val="F77F00"/>
              </a:solidFill>
              <a:latin typeface="Aptos" panose="020B0004020202020204" pitchFamily="34" charset="0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1088350" y="1396425"/>
            <a:ext cx="3956700" cy="2782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AU" sz="1200" b="1" dirty="0">
                <a:latin typeface="Aptos" panose="020B0004020202020204" pitchFamily="34" charset="0"/>
              </a:rPr>
              <a:t>Rental Vacancy Rates (Bellingen Shire)</a:t>
            </a:r>
          </a:p>
          <a:p>
            <a:pPr marL="114300" indent="0">
              <a:buNone/>
            </a:pPr>
            <a:endParaRPr lang="en-AU" sz="1200" dirty="0">
              <a:latin typeface="Aptos" panose="020B0004020202020204" pitchFamily="34" charset="0"/>
            </a:endParaRPr>
          </a:p>
          <a:p>
            <a:r>
              <a:rPr lang="en-AU" sz="1200" b="1" dirty="0">
                <a:latin typeface="Aptos" panose="020B0004020202020204" pitchFamily="34" charset="0"/>
              </a:rPr>
              <a:t>Bellingen Shire:</a:t>
            </a:r>
            <a:r>
              <a:rPr lang="en-AU" sz="1200" dirty="0">
                <a:latin typeface="Aptos" panose="020B0004020202020204" pitchFamily="34" charset="0"/>
              </a:rPr>
              <a:t> 2.23%</a:t>
            </a:r>
          </a:p>
          <a:p>
            <a:r>
              <a:rPr lang="en-AU" sz="1200" b="1" dirty="0">
                <a:latin typeface="Aptos" panose="020B0004020202020204" pitchFamily="34" charset="0"/>
              </a:rPr>
              <a:t>Bellingen:</a:t>
            </a:r>
            <a:r>
              <a:rPr lang="en-AU" sz="1200" dirty="0">
                <a:latin typeface="Aptos" panose="020B0004020202020204" pitchFamily="34" charset="0"/>
              </a:rPr>
              <a:t> 2.45%</a:t>
            </a:r>
          </a:p>
          <a:p>
            <a:r>
              <a:rPr lang="en-AU" sz="1200" b="1" dirty="0">
                <a:latin typeface="Aptos" panose="020B0004020202020204" pitchFamily="34" charset="0"/>
              </a:rPr>
              <a:t>Dorrigo:</a:t>
            </a:r>
            <a:r>
              <a:rPr lang="en-AU" sz="1200" dirty="0">
                <a:latin typeface="Aptos" panose="020B0004020202020204" pitchFamily="34" charset="0"/>
              </a:rPr>
              <a:t> 4.84%</a:t>
            </a:r>
          </a:p>
          <a:p>
            <a:r>
              <a:rPr lang="en-AU" sz="1200" b="1" dirty="0">
                <a:latin typeface="Aptos" panose="020B0004020202020204" pitchFamily="34" charset="0"/>
              </a:rPr>
              <a:t>Urunga:</a:t>
            </a:r>
            <a:r>
              <a:rPr lang="en-AU" sz="1200" dirty="0">
                <a:latin typeface="Aptos" panose="020B0004020202020204" pitchFamily="34" charset="0"/>
              </a:rPr>
              <a:t> 1.06%</a:t>
            </a:r>
          </a:p>
          <a:p>
            <a:r>
              <a:rPr lang="en-AU" sz="1200" dirty="0">
                <a:latin typeface="Aptos" panose="020B0004020202020204" pitchFamily="34" charset="0"/>
              </a:rPr>
              <a:t>Tight vacancy rates indicate a highly constrained rental market, where even small shifts in supply can leave renters with few options and increased housing insecurity.</a:t>
            </a:r>
            <a:endParaRPr lang="en" sz="1200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endParaRPr lang="en" sz="1200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endParaRPr lang="en" sz="1200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114300" indent="0">
              <a:buClr>
                <a:srgbClr val="FF0000"/>
              </a:buClr>
              <a:buNone/>
            </a:pPr>
            <a:r>
              <a:rPr lang="en-AU" sz="1200" b="1" dirty="0">
                <a:solidFill>
                  <a:srgbClr val="003049"/>
                </a:solidFill>
                <a:latin typeface="Aptos" panose="020B0004020202020204" pitchFamily="34" charset="0"/>
              </a:rPr>
              <a:t>Source: </a:t>
            </a:r>
            <a:r>
              <a:rPr lang="en-AU" sz="1200" dirty="0" err="1">
                <a:latin typeface="Aptos" panose="020B0004020202020204" pitchFamily="34" charset="0"/>
              </a:rPr>
              <a:t>Housing.id</a:t>
            </a:r>
            <a:r>
              <a:rPr lang="en-AU" sz="1200" dirty="0">
                <a:latin typeface="Aptos" panose="020B0004020202020204" pitchFamily="34" charset="0"/>
              </a:rPr>
              <a:t> – Bellingen Shire Housing Monitor (ABS Census 2021).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endParaRPr sz="1200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683" y="179874"/>
            <a:ext cx="3869917" cy="23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9661" y="2661826"/>
            <a:ext cx="3869937" cy="23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1714050" y="2274500"/>
            <a:ext cx="4681800" cy="630300"/>
          </a:xfrm>
          <a:prstGeom prst="rect">
            <a:avLst/>
          </a:prstGeom>
          <a:solidFill>
            <a:srgbClr val="EBE2A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rgbClr val="003049"/>
                </a:solidFill>
                <a:latin typeface="Aptos" panose="020B0004020202020204" pitchFamily="34" charset="0"/>
              </a:rPr>
              <a:t>HOUSING</a:t>
            </a:r>
            <a:r>
              <a:rPr lang="en" sz="2800" b="1" dirty="0">
                <a:solidFill>
                  <a:srgbClr val="6F877F"/>
                </a:solidFill>
                <a:latin typeface="Aptos" panose="020B0004020202020204" pitchFamily="34" charset="0"/>
              </a:rPr>
              <a:t> </a:t>
            </a:r>
            <a:r>
              <a:rPr lang="en" sz="2800" b="1" dirty="0">
                <a:solidFill>
                  <a:srgbClr val="003049"/>
                </a:solidFill>
                <a:latin typeface="Aptos" panose="020B0004020202020204" pitchFamily="34" charset="0"/>
              </a:rPr>
              <a:t>COSTS</a:t>
            </a:r>
            <a:endParaRPr sz="2800" b="1" dirty="0">
              <a:solidFill>
                <a:srgbClr val="003049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1059025" y="248750"/>
            <a:ext cx="3598088" cy="17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sz="2500" b="1" dirty="0">
                <a:solidFill>
                  <a:srgbClr val="F77F00"/>
                </a:solidFill>
                <a:latin typeface="Aptos" panose="020B0004020202020204" pitchFamily="34" charset="0"/>
              </a:rPr>
              <a:t>Mortgage Stress</a:t>
            </a:r>
            <a:endParaRPr sz="2500" b="1" dirty="0">
              <a:solidFill>
                <a:srgbClr val="F77F00"/>
              </a:solidFill>
              <a:latin typeface="Aptos" panose="020B0004020202020204" pitchFamily="34" charset="0"/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1188988" y="1112376"/>
            <a:ext cx="3297900" cy="24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AU" sz="1200" b="1" dirty="0">
                <a:latin typeface="Aptos" panose="020B0004020202020204" pitchFamily="34" charset="0"/>
              </a:rPr>
              <a:t>Mortgage Stress Rates</a:t>
            </a:r>
          </a:p>
          <a:p>
            <a:pPr marL="114300" indent="0">
              <a:buNone/>
            </a:pPr>
            <a:endParaRPr lang="en-AU" sz="1200" dirty="0">
              <a:latin typeface="Aptos" panose="020B0004020202020204" pitchFamily="34" charset="0"/>
            </a:endParaRPr>
          </a:p>
          <a:p>
            <a:r>
              <a:rPr lang="en-AU" sz="1200" b="1" dirty="0">
                <a:latin typeface="Aptos" panose="020B0004020202020204" pitchFamily="34" charset="0"/>
              </a:rPr>
              <a:t>Regional NSW:</a:t>
            </a:r>
            <a:r>
              <a:rPr lang="en-AU" sz="1200" dirty="0">
                <a:latin typeface="Aptos" panose="020B0004020202020204" pitchFamily="34" charset="0"/>
              </a:rPr>
              <a:t> 8.4%</a:t>
            </a:r>
          </a:p>
          <a:p>
            <a:r>
              <a:rPr lang="en-AU" sz="1200" b="1" dirty="0">
                <a:latin typeface="Aptos" panose="020B0004020202020204" pitchFamily="34" charset="0"/>
              </a:rPr>
              <a:t>Bellingen Shire:</a:t>
            </a:r>
            <a:r>
              <a:rPr lang="en-AU" sz="1200" dirty="0">
                <a:latin typeface="Aptos" panose="020B0004020202020204" pitchFamily="34" charset="0"/>
              </a:rPr>
              <a:t> 12%</a:t>
            </a:r>
          </a:p>
          <a:p>
            <a:r>
              <a:rPr lang="en-AU" sz="1200" dirty="0">
                <a:latin typeface="Aptos" panose="020B0004020202020204" pitchFamily="34" charset="0"/>
              </a:rPr>
              <a:t>Mortgage stress is notably higher in Bellingen Shire than the regional NSW average. For very low- and low-income households, the pressure is significantly greater, indicating that many local residents are carrying housing costs that are difficult to sustain.</a:t>
            </a:r>
          </a:p>
          <a:p>
            <a:pPr marL="114300" indent="0">
              <a:buNone/>
            </a:pPr>
            <a:endParaRPr lang="en-AU" sz="1200" b="1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en-AU" sz="1200" b="1" dirty="0">
                <a:solidFill>
                  <a:srgbClr val="003049"/>
                </a:solidFill>
                <a:latin typeface="Aptos" panose="020B0004020202020204" pitchFamily="34" charset="0"/>
              </a:rPr>
              <a:t>Source: </a:t>
            </a:r>
            <a:r>
              <a:rPr lang="en-AU" sz="1200" dirty="0" err="1">
                <a:latin typeface="Aptos" panose="020B0004020202020204" pitchFamily="34" charset="0"/>
              </a:rPr>
              <a:t>Housing.id</a:t>
            </a:r>
            <a:r>
              <a:rPr lang="en-AU" sz="1200" dirty="0">
                <a:latin typeface="Aptos" panose="020B0004020202020204" pitchFamily="34" charset="0"/>
              </a:rPr>
              <a:t> – Bellingen Shire Housing Monitor (ABS Census 2021).</a:t>
            </a:r>
          </a:p>
          <a:p>
            <a:pPr marL="114300" indent="0">
              <a:buNone/>
            </a:pPr>
            <a:endParaRPr lang="en-AU" sz="1200" dirty="0">
              <a:latin typeface="Aptos" panose="020B0004020202020204" pitchFamily="34" charset="0"/>
            </a:endParaRPr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113" y="152400"/>
            <a:ext cx="4334488" cy="435535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1714050" y="2274500"/>
            <a:ext cx="4681800" cy="630300"/>
          </a:xfrm>
          <a:prstGeom prst="rect">
            <a:avLst/>
          </a:prstGeom>
          <a:solidFill>
            <a:srgbClr val="EBE2A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rgbClr val="003049"/>
                </a:solidFill>
                <a:latin typeface="Aptos" panose="020B0004020202020204" pitchFamily="34" charset="0"/>
              </a:rPr>
              <a:t>HOUSING</a:t>
            </a:r>
            <a:r>
              <a:rPr lang="en" sz="2800" b="1" dirty="0">
                <a:solidFill>
                  <a:srgbClr val="6F877F"/>
                </a:solidFill>
                <a:latin typeface="Aptos" panose="020B0004020202020204" pitchFamily="34" charset="0"/>
              </a:rPr>
              <a:t> </a:t>
            </a:r>
            <a:r>
              <a:rPr lang="en" sz="2800" b="1" dirty="0">
                <a:solidFill>
                  <a:srgbClr val="003049"/>
                </a:solidFill>
                <a:latin typeface="Aptos" panose="020B0004020202020204" pitchFamily="34" charset="0"/>
              </a:rPr>
              <a:t>COSTS</a:t>
            </a:r>
            <a:endParaRPr sz="2800" b="1" dirty="0">
              <a:solidFill>
                <a:srgbClr val="003049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1059024" y="248750"/>
            <a:ext cx="3650135" cy="17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500" b="1" dirty="0">
                <a:solidFill>
                  <a:srgbClr val="F77F00"/>
                </a:solidFill>
                <a:latin typeface="Aptos" panose="020B0004020202020204" pitchFamily="34" charset="0"/>
              </a:rPr>
              <a:t>Rental Stress</a:t>
            </a:r>
            <a:endParaRPr sz="2500" b="1" dirty="0">
              <a:solidFill>
                <a:srgbClr val="F77F00"/>
              </a:solidFill>
              <a:latin typeface="Aptos" panose="020B0004020202020204" pitchFamily="34" charset="0"/>
            </a:endParaRPr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1714050" y="2274500"/>
            <a:ext cx="4681800" cy="630300"/>
          </a:xfrm>
          <a:prstGeom prst="rect">
            <a:avLst/>
          </a:prstGeom>
          <a:solidFill>
            <a:srgbClr val="EBE2A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rgbClr val="003049"/>
                </a:solidFill>
                <a:latin typeface="Aptos" panose="020B0004020202020204" pitchFamily="34" charset="0"/>
              </a:rPr>
              <a:t>HOUSING COSTS</a:t>
            </a:r>
            <a:endParaRPr sz="2800" b="1" dirty="0">
              <a:solidFill>
                <a:srgbClr val="003049"/>
              </a:solidFill>
              <a:latin typeface="Aptos" panose="020B0004020202020204" pitchFamily="34" charset="0"/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024" y="1353194"/>
            <a:ext cx="3034200" cy="31707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3A8C28-A8DD-18A8-CA75-9F7AC36DFD27}"/>
              </a:ext>
            </a:extLst>
          </p:cNvPr>
          <p:cNvSpPr txBox="1"/>
          <p:nvPr/>
        </p:nvSpPr>
        <p:spPr>
          <a:xfrm>
            <a:off x="1059024" y="1107588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b="1" dirty="0">
                <a:solidFill>
                  <a:srgbClr val="003049"/>
                </a:solidFill>
                <a:latin typeface="Aptos" panose="020B0004020202020204" pitchFamily="34" charset="0"/>
              </a:rPr>
              <a:t>Bellingen Shire</a:t>
            </a:r>
          </a:p>
          <a:p>
            <a:endParaRPr lang="en-AU" sz="1200" b="1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Rental stress occurs when lower-income households spend more than 30% of their income on rent.</a:t>
            </a:r>
          </a:p>
          <a:p>
            <a:endParaRPr lang="en-AU" sz="1200" b="1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dirty="0">
                <a:solidFill>
                  <a:srgbClr val="003049"/>
                </a:solidFill>
                <a:latin typeface="Aptos" panose="020B0004020202020204" pitchFamily="34" charset="0"/>
              </a:rPr>
              <a:t>36.3% of private renter households are in rental stress</a:t>
            </a:r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 (paying more than 30% of income on rent).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This represents </a:t>
            </a:r>
            <a:r>
              <a:rPr lang="en-AU" sz="1200" b="1" dirty="0">
                <a:solidFill>
                  <a:srgbClr val="003049"/>
                </a:solidFill>
                <a:latin typeface="Aptos" panose="020B0004020202020204" pitchFamily="34" charset="0"/>
              </a:rPr>
              <a:t>388 households out of 1,078 private renter households</a:t>
            </a:r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 in the Shire.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The rate of rental stress in Bellingen Shire is </a:t>
            </a:r>
            <a:r>
              <a:rPr lang="en-AU" sz="1200" b="1" dirty="0">
                <a:solidFill>
                  <a:srgbClr val="003049"/>
                </a:solidFill>
                <a:latin typeface="Aptos" panose="020B0004020202020204" pitchFamily="34" charset="0"/>
              </a:rPr>
              <a:t>higher than the Regional NSW average</a:t>
            </a:r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Rental stress disproportionately affects </a:t>
            </a:r>
            <a:r>
              <a:rPr lang="en-AU" sz="1200" b="1" dirty="0">
                <a:solidFill>
                  <a:srgbClr val="003049"/>
                </a:solidFill>
                <a:latin typeface="Aptos" panose="020B0004020202020204" pitchFamily="34" charset="0"/>
              </a:rPr>
              <a:t>very low- and low-income households</a:t>
            </a:r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, who are most exposed to rent increases and market shocks.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r>
              <a:rPr lang="en-AU" sz="1200" b="1" dirty="0">
                <a:solidFill>
                  <a:srgbClr val="003049"/>
                </a:solidFill>
                <a:latin typeface="Aptos" panose="020B0004020202020204" pitchFamily="34" charset="0"/>
              </a:rPr>
              <a:t>Source: </a:t>
            </a:r>
            <a:r>
              <a:rPr lang="en-AU" sz="1200" dirty="0" err="1">
                <a:latin typeface="Aptos" panose="020B0004020202020204" pitchFamily="34" charset="0"/>
              </a:rPr>
              <a:t>Housing.id</a:t>
            </a:r>
            <a:r>
              <a:rPr lang="en-AU" sz="1200" dirty="0">
                <a:latin typeface="Aptos" panose="020B0004020202020204" pitchFamily="34" charset="0"/>
              </a:rPr>
              <a:t> – Bellingen Shire Housing Monitor (ABS Census 2021).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1175953" y="1275050"/>
            <a:ext cx="3046800" cy="26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indent="0">
              <a:buNone/>
            </a:pPr>
            <a:r>
              <a:rPr lang="en-AU" sz="1200" dirty="0">
                <a:latin typeface="Aptos" panose="020B0004020202020204" pitchFamily="34" charset="0"/>
              </a:rPr>
              <a:t>Housing costs are rising faster than local incomes across the Bellingen township, placing increasing pressure on renters and first-home buyers.</a:t>
            </a:r>
          </a:p>
          <a:p>
            <a:pPr marL="0" indent="0">
              <a:buNone/>
            </a:pPr>
            <a:endParaRPr lang="en-AU" sz="1200" dirty="0">
              <a:latin typeface="Aptos" panose="020B0004020202020204" pitchFamily="34" charset="0"/>
            </a:endParaRPr>
          </a:p>
          <a:p>
            <a:r>
              <a:rPr lang="en-AU" sz="1200" dirty="0">
                <a:latin typeface="Aptos" panose="020B0004020202020204" pitchFamily="34" charset="0"/>
              </a:rPr>
              <a:t>Median house prices increased by 36.5% over the past five years.</a:t>
            </a:r>
          </a:p>
          <a:p>
            <a:r>
              <a:rPr lang="en-AU" sz="1200" dirty="0">
                <a:latin typeface="Aptos" panose="020B0004020202020204" pitchFamily="34" charset="0"/>
              </a:rPr>
              <a:t>Median rents increased by 45.5% over the same period.</a:t>
            </a:r>
          </a:p>
          <a:p>
            <a:r>
              <a:rPr lang="en-AU" sz="1200" dirty="0">
                <a:latin typeface="Aptos" panose="020B0004020202020204" pitchFamily="34" charset="0"/>
              </a:rPr>
              <a:t>Median unit rents increased by 17.3% in the past 12 months, reaching $492 per week.</a:t>
            </a:r>
          </a:p>
          <a:p>
            <a:pPr marL="114300" indent="0">
              <a:buNone/>
            </a:pPr>
            <a:endParaRPr lang="en-AU" sz="12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" sz="1200" dirty="0">
                <a:latin typeface="Aptos" panose="020B0004020202020204" pitchFamily="34" charset="0"/>
              </a:rPr>
              <a:t>Source: </a:t>
            </a:r>
            <a:r>
              <a:rPr lang="en-US" sz="1200" dirty="0">
                <a:latin typeface="Aptos" panose="020B0004020202020204" pitchFamily="34" charset="0"/>
              </a:rPr>
              <a:t>Bellingen Property Market, House Prices, Investment Data &amp; Suburb Profiles - </a:t>
            </a:r>
            <a:r>
              <a:rPr lang="en-US" sz="1200" dirty="0" err="1">
                <a:latin typeface="Aptos" panose="020B0004020202020204" pitchFamily="34" charset="0"/>
              </a:rPr>
              <a:t>realestate.com.au</a:t>
            </a:r>
            <a:endParaRPr lang="en-AU" sz="12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AU" sz="1200" dirty="0">
              <a:latin typeface="Aptos" panose="020B0004020202020204" pitchFamily="34" charset="0"/>
            </a:endParaRPr>
          </a:p>
        </p:txBody>
      </p:sp>
      <p:sp>
        <p:nvSpPr>
          <p:cNvPr id="220" name="Google Shape;220;p33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1714050" y="2274500"/>
            <a:ext cx="4681800" cy="630300"/>
          </a:xfrm>
          <a:prstGeom prst="rect">
            <a:avLst/>
          </a:prstGeom>
          <a:solidFill>
            <a:srgbClr val="FDBF4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rgbClr val="003049"/>
                </a:solidFill>
                <a:latin typeface="Aptos" panose="020B0004020202020204" pitchFamily="34" charset="0"/>
              </a:rPr>
              <a:t>MARKET DATA - Bellingen</a:t>
            </a:r>
            <a:endParaRPr sz="2800" b="1" dirty="0">
              <a:solidFill>
                <a:srgbClr val="003049"/>
              </a:solidFill>
              <a:latin typeface="Aptos" panose="020B0004020202020204" pitchFamily="34" charset="0"/>
            </a:endParaRPr>
          </a:p>
        </p:txBody>
      </p:sp>
      <p:sp>
        <p:nvSpPr>
          <p:cNvPr id="221" name="Google Shape;221;p33"/>
          <p:cNvSpPr txBox="1">
            <a:spLocks noGrp="1"/>
          </p:cNvSpPr>
          <p:nvPr>
            <p:ph type="ctrTitle" idx="4294967295"/>
          </p:nvPr>
        </p:nvSpPr>
        <p:spPr>
          <a:xfrm>
            <a:off x="1066575" y="248750"/>
            <a:ext cx="3494700" cy="10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sz="2500" b="1" dirty="0">
                <a:solidFill>
                  <a:srgbClr val="F77F00"/>
                </a:solidFill>
                <a:latin typeface="Aptos" panose="020B0004020202020204" pitchFamily="34" charset="0"/>
              </a:rPr>
              <a:t>Bellingen Township: </a:t>
            </a:r>
            <a:br>
              <a:rPr lang="en" sz="2500" b="1" dirty="0">
                <a:solidFill>
                  <a:srgbClr val="F77F00"/>
                </a:solidFill>
                <a:latin typeface="Aptos" panose="020B0004020202020204" pitchFamily="34" charset="0"/>
              </a:rPr>
            </a:br>
            <a:r>
              <a:rPr lang="en" sz="2500" b="1" dirty="0">
                <a:solidFill>
                  <a:srgbClr val="F77F00"/>
                </a:solidFill>
                <a:latin typeface="Aptos" panose="020B0004020202020204" pitchFamily="34" charset="0"/>
              </a:rPr>
              <a:t>Suburb Profile</a:t>
            </a:r>
            <a:endParaRPr sz="2500" b="1" dirty="0">
              <a:solidFill>
                <a:srgbClr val="F77F00"/>
              </a:solidFill>
              <a:latin typeface="Aptos" panose="020B0004020202020204" pitchFamily="34" charset="0"/>
            </a:endParaRPr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228" y="-3108"/>
            <a:ext cx="4341348" cy="26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7799" y="2418075"/>
            <a:ext cx="4356202" cy="26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1714050" y="2274500"/>
            <a:ext cx="4681800" cy="630300"/>
          </a:xfrm>
          <a:prstGeom prst="rect">
            <a:avLst/>
          </a:prstGeom>
          <a:solidFill>
            <a:srgbClr val="FDBF4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rgbClr val="003049"/>
                </a:solidFill>
                <a:latin typeface="Aptos" panose="020B0004020202020204" pitchFamily="34" charset="0"/>
              </a:rPr>
              <a:t>MARKET DATA - </a:t>
            </a:r>
            <a:r>
              <a:rPr lang="en" sz="2800" b="1" dirty="0" err="1">
                <a:solidFill>
                  <a:srgbClr val="003049"/>
                </a:solidFill>
                <a:latin typeface="Aptos" panose="020B0004020202020204" pitchFamily="34" charset="0"/>
              </a:rPr>
              <a:t>Urunga</a:t>
            </a:r>
            <a:endParaRPr sz="2800" b="1" dirty="0">
              <a:solidFill>
                <a:srgbClr val="003049"/>
              </a:solidFill>
              <a:latin typeface="Aptos" panose="020B0004020202020204" pitchFamily="34" charset="0"/>
            </a:endParaRPr>
          </a:p>
        </p:txBody>
      </p:sp>
      <p:sp>
        <p:nvSpPr>
          <p:cNvPr id="229" name="Google Shape;229;p34"/>
          <p:cNvSpPr txBox="1">
            <a:spLocks noGrp="1"/>
          </p:cNvSpPr>
          <p:nvPr>
            <p:ph type="ctrTitle" idx="4294967295"/>
          </p:nvPr>
        </p:nvSpPr>
        <p:spPr>
          <a:xfrm>
            <a:off x="1066575" y="248750"/>
            <a:ext cx="3494700" cy="866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500" b="1" dirty="0" err="1">
                <a:solidFill>
                  <a:srgbClr val="F77F00"/>
                </a:solidFill>
                <a:latin typeface="Aptos" panose="020B0004020202020204" pitchFamily="34" charset="0"/>
              </a:rPr>
              <a:t>Urunga</a:t>
            </a:r>
            <a:r>
              <a:rPr lang="en" sz="2500" b="1" dirty="0">
                <a:solidFill>
                  <a:srgbClr val="F77F00"/>
                </a:solidFill>
                <a:latin typeface="Aptos" panose="020B0004020202020204" pitchFamily="34" charset="0"/>
              </a:rPr>
              <a:t>: Suburb Profile</a:t>
            </a:r>
            <a:endParaRPr sz="2500" b="1" dirty="0">
              <a:solidFill>
                <a:srgbClr val="F77F00"/>
              </a:solidFill>
              <a:latin typeface="Aptos" panose="020B0004020202020204" pitchFamily="34" charset="0"/>
            </a:endParaRPr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1"/>
          </p:nvPr>
        </p:nvSpPr>
        <p:spPr>
          <a:xfrm>
            <a:off x="1168525" y="978077"/>
            <a:ext cx="3392750" cy="26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AU" sz="1200" dirty="0">
                <a:latin typeface="Aptos" panose="020B0004020202020204" pitchFamily="34" charset="0"/>
              </a:rPr>
              <a:t>Urunga has experienced significant growth in both house prices and rents.</a:t>
            </a:r>
          </a:p>
          <a:p>
            <a:pPr marL="114300" indent="0">
              <a:buNone/>
            </a:pPr>
            <a:endParaRPr lang="en-AU" sz="12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Urunga has experienced significant growth in both house prices and rents.</a:t>
            </a:r>
          </a:p>
          <a:p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Median house prices increased by 41.3% over the past five years.</a:t>
            </a:r>
          </a:p>
          <a:p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Median rents increased by 8.9% over the past 12 months.</a:t>
            </a:r>
          </a:p>
          <a:p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Median unit rents increased by 17.3% in the past year, reaching $492 per week.</a:t>
            </a:r>
          </a:p>
          <a:p>
            <a:endParaRPr lang="en-AU" sz="12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en" sz="1200" dirty="0">
                <a:latin typeface="Aptos" panose="020B0004020202020204" pitchFamily="34" charset="0"/>
              </a:rPr>
              <a:t>Source: </a:t>
            </a:r>
            <a:r>
              <a:rPr lang="en-US" sz="1200" dirty="0" err="1">
                <a:latin typeface="Aptos" panose="020B0004020202020204" pitchFamily="34" charset="0"/>
              </a:rPr>
              <a:t>Urunga</a:t>
            </a:r>
            <a:r>
              <a:rPr lang="en-US" sz="1200" dirty="0">
                <a:latin typeface="Aptos" panose="020B0004020202020204" pitchFamily="34" charset="0"/>
              </a:rPr>
              <a:t> Property Market, House Prices, Investment Data &amp; Suburb Profiles - </a:t>
            </a:r>
            <a:r>
              <a:rPr lang="en-US" sz="1200" dirty="0" err="1">
                <a:latin typeface="Aptos" panose="020B0004020202020204" pitchFamily="34" charset="0"/>
              </a:rPr>
              <a:t>realestate.com.au</a:t>
            </a:r>
            <a:endParaRPr lang="en-AU" sz="1200" dirty="0">
              <a:latin typeface="Aptos" panose="020B0004020202020204" pitchFamily="34" charset="0"/>
            </a:endParaRPr>
          </a:p>
          <a:p>
            <a:pPr marL="114300" indent="0">
              <a:buNone/>
            </a:pPr>
            <a:endParaRPr lang="en-AU" sz="12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114300" indent="0">
              <a:buNone/>
            </a:pPr>
            <a:endParaRPr lang="en-AU" sz="1200" dirty="0">
              <a:solidFill>
                <a:srgbClr val="003049"/>
              </a:solidFill>
              <a:latin typeface="Aptos" panose="020B0004020202020204" pitchFamily="34" charset="0"/>
            </a:endParaRPr>
          </a:p>
        </p:txBody>
      </p:sp>
      <p:pic>
        <p:nvPicPr>
          <p:cNvPr id="232" name="Google Shape;2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225" y="1115568"/>
            <a:ext cx="4277925" cy="2437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subTitle" idx="4294967295"/>
          </p:nvPr>
        </p:nvSpPr>
        <p:spPr>
          <a:xfrm rot="-5400000">
            <a:off x="-1714050" y="2274500"/>
            <a:ext cx="4681800" cy="630300"/>
          </a:xfrm>
          <a:prstGeom prst="rect">
            <a:avLst/>
          </a:prstGeom>
          <a:solidFill>
            <a:srgbClr val="FDBF4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rgbClr val="003049"/>
                </a:solidFill>
                <a:latin typeface="Aptos" panose="020B0004020202020204" pitchFamily="34" charset="0"/>
              </a:rPr>
              <a:t>MARKET DATA - Dorrigo</a:t>
            </a:r>
            <a:endParaRPr sz="2800" b="1" dirty="0">
              <a:solidFill>
                <a:srgbClr val="003049"/>
              </a:solidFill>
              <a:latin typeface="Aptos" panose="020B0004020202020204" pitchFamily="34" charset="0"/>
            </a:endParaRPr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1176908" y="1357368"/>
            <a:ext cx="3046800" cy="26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14300" indent="0">
              <a:buNone/>
            </a:pPr>
            <a:r>
              <a:rPr lang="en-AU" dirty="0">
                <a:solidFill>
                  <a:srgbClr val="003049"/>
                </a:solidFill>
                <a:latin typeface="Aptos" panose="020B0004020202020204" pitchFamily="34" charset="0"/>
              </a:rPr>
              <a:t>Housing costs in Dorrigo have increased significantly in recent years.</a:t>
            </a:r>
            <a:br>
              <a:rPr lang="en-AU" dirty="0">
                <a:solidFill>
                  <a:srgbClr val="003049"/>
                </a:solidFill>
                <a:latin typeface="Aptos" panose="020B0004020202020204" pitchFamily="34" charset="0"/>
              </a:rPr>
            </a:br>
            <a:endParaRPr lang="en-AU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r>
              <a:rPr lang="en-AU" dirty="0">
                <a:solidFill>
                  <a:srgbClr val="003049"/>
                </a:solidFill>
                <a:latin typeface="Aptos" panose="020B0004020202020204" pitchFamily="34" charset="0"/>
              </a:rPr>
              <a:t>Median house prices increased by 57.7% over the past five years.</a:t>
            </a:r>
          </a:p>
          <a:p>
            <a:r>
              <a:rPr lang="en-AU" dirty="0">
                <a:solidFill>
                  <a:srgbClr val="003049"/>
                </a:solidFill>
                <a:latin typeface="Aptos" panose="020B0004020202020204" pitchFamily="34" charset="0"/>
              </a:rPr>
              <a:t>Median rents increased by 31% over the same five-year period.</a:t>
            </a:r>
          </a:p>
          <a:p>
            <a:endParaRPr lang="en-AU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en" dirty="0">
                <a:solidFill>
                  <a:srgbClr val="003049"/>
                </a:solidFill>
                <a:latin typeface="Aptos" panose="020B0004020202020204" pitchFamily="34" charset="0"/>
              </a:rPr>
              <a:t>Source: </a:t>
            </a:r>
            <a:r>
              <a:rPr lang="en-US" dirty="0">
                <a:solidFill>
                  <a:srgbClr val="003049"/>
                </a:solidFill>
                <a:latin typeface="Aptos" panose="020B0004020202020204" pitchFamily="34" charset="0"/>
              </a:rPr>
              <a:t>Dorrigo Property Market, House Prices, Investment Data &amp; Suburb Profiles - </a:t>
            </a:r>
            <a:r>
              <a:rPr lang="en-US" dirty="0" err="1">
                <a:solidFill>
                  <a:srgbClr val="003049"/>
                </a:solidFill>
                <a:latin typeface="Aptos" panose="020B0004020202020204" pitchFamily="34" charset="0"/>
              </a:rPr>
              <a:t>realestate.com.au</a:t>
            </a:r>
            <a:endParaRPr lang="en-AU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114300" indent="0">
              <a:buNone/>
            </a:pPr>
            <a:endParaRPr lang="en-AU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003049"/>
              </a:solidFill>
              <a:latin typeface="Aptos" panose="020B0004020202020204" pitchFamily="34" charset="0"/>
            </a:endParaRPr>
          </a:p>
        </p:txBody>
      </p:sp>
      <p:sp>
        <p:nvSpPr>
          <p:cNvPr id="240" name="Google Shape;240;p35"/>
          <p:cNvSpPr txBox="1">
            <a:spLocks noGrp="1"/>
          </p:cNvSpPr>
          <p:nvPr>
            <p:ph type="ctrTitle" idx="4294967295"/>
          </p:nvPr>
        </p:nvSpPr>
        <p:spPr>
          <a:xfrm>
            <a:off x="1066575" y="248750"/>
            <a:ext cx="3494700" cy="711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sz="2500" b="1" dirty="0">
                <a:solidFill>
                  <a:srgbClr val="F77F00"/>
                </a:solidFill>
                <a:latin typeface="Aptos" panose="020B0004020202020204" pitchFamily="34" charset="0"/>
              </a:rPr>
              <a:t>Dorrigo: Suburb Profile</a:t>
            </a:r>
            <a:endParaRPr sz="2500" b="1" dirty="0">
              <a:solidFill>
                <a:srgbClr val="F77F00"/>
              </a:solidFill>
              <a:latin typeface="Aptos" panose="020B0004020202020204" pitchFamily="34" charset="0"/>
            </a:endParaRPr>
          </a:p>
        </p:txBody>
      </p:sp>
      <p:pic>
        <p:nvPicPr>
          <p:cNvPr id="241" name="Google Shape;2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675" y="152400"/>
            <a:ext cx="4277925" cy="240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7800" y="2714720"/>
            <a:ext cx="4192233" cy="234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BEE6E-EC27-8CB8-26E0-FD2E5D0C2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497A2D-8340-869B-1321-8CC6917A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47036"/>
            <a:ext cx="8426959" cy="964620"/>
          </a:xfrm>
        </p:spPr>
        <p:txBody>
          <a:bodyPr anchor="b">
            <a:normAutofit fontScale="90000"/>
          </a:bodyPr>
          <a:lstStyle/>
          <a:p>
            <a:r>
              <a:rPr lang="en-AU" sz="3200" b="1" dirty="0">
                <a:solidFill>
                  <a:srgbClr val="F77F00"/>
                </a:solidFill>
                <a:latin typeface="Aptos" panose="020B0004020202020204" pitchFamily="34" charset="0"/>
              </a:rPr>
              <a:t>Who Is Underrepresented — and Why It Matters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E4B23-E6E1-DCC5-4594-50EF3061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284" y="1291568"/>
            <a:ext cx="4939867" cy="3268904"/>
          </a:xfrm>
        </p:spPr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pPr marL="114300" indent="0">
              <a:buNone/>
            </a:pPr>
            <a:r>
              <a:rPr lang="en-AU" sz="1000" b="1" dirty="0">
                <a:latin typeface="Aptos" panose="020B0004020202020204" pitchFamily="34" charset="0"/>
              </a:rPr>
              <a:t>The 2025 survey did not fully capture:</a:t>
            </a:r>
          </a:p>
          <a:p>
            <a:pPr marL="114300" indent="0">
              <a:buNone/>
            </a:pPr>
            <a:endParaRPr lang="en-AU" sz="1000" dirty="0"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en-AU" sz="1000" dirty="0">
                <a:latin typeface="Aptos" panose="020B0004020202020204" pitchFamily="34" charset="0"/>
              </a:rPr>
              <a:t>• Plateau communities (very low participation from Dorrigo &amp; surrounds)</a:t>
            </a:r>
          </a:p>
          <a:p>
            <a:pPr marL="114300" indent="0">
              <a:buNone/>
            </a:pPr>
            <a:r>
              <a:rPr lang="en-AU" sz="1000" dirty="0">
                <a:latin typeface="Aptos" panose="020B0004020202020204" pitchFamily="34" charset="0"/>
              </a:rPr>
              <a:t>• Younger residents (under 35)</a:t>
            </a:r>
          </a:p>
          <a:p>
            <a:pPr marL="114300" indent="0">
              <a:buNone/>
            </a:pPr>
            <a:r>
              <a:rPr lang="en-AU" sz="1000" dirty="0">
                <a:latin typeface="Aptos" panose="020B0004020202020204" pitchFamily="34" charset="0"/>
              </a:rPr>
              <a:t>• CALD communities (2%)</a:t>
            </a:r>
          </a:p>
          <a:p>
            <a:pPr marL="114300" indent="0">
              <a:buNone/>
            </a:pPr>
            <a:r>
              <a:rPr lang="en-AU" sz="1000" dirty="0">
                <a:latin typeface="Aptos" panose="020B0004020202020204" pitchFamily="34" charset="0"/>
              </a:rPr>
              <a:t>• Highly precarious households (including people in crisis housing)</a:t>
            </a:r>
            <a:br>
              <a:rPr lang="en-AU" sz="1000" dirty="0">
                <a:latin typeface="Aptos" panose="020B0004020202020204" pitchFamily="34" charset="0"/>
              </a:rPr>
            </a:br>
            <a:endParaRPr lang="en-AU" sz="1000" dirty="0"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en-AU" sz="1000" b="1" dirty="0">
                <a:latin typeface="Aptos" panose="020B0004020202020204" pitchFamily="34" charset="0"/>
              </a:rPr>
              <a:t>First Nations participation:</a:t>
            </a:r>
          </a:p>
          <a:p>
            <a:pPr marL="114300" indent="0">
              <a:buNone/>
            </a:pPr>
            <a:endParaRPr lang="en-AU" sz="1000" dirty="0"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en-AU" sz="1000" dirty="0">
                <a:latin typeface="Aptos" panose="020B0004020202020204" pitchFamily="34" charset="0"/>
              </a:rPr>
              <a:t>• 4% of respondents — proportionate to the Shire population (~4.3%)</a:t>
            </a:r>
          </a:p>
          <a:p>
            <a:pPr marL="114300" indent="0">
              <a:buNone/>
            </a:pPr>
            <a:r>
              <a:rPr lang="en-AU" sz="1000" dirty="0">
                <a:latin typeface="Aptos" panose="020B0004020202020204" pitchFamily="34" charset="0"/>
              </a:rPr>
              <a:t>• However, absolute numbers were small and require deeper engagement</a:t>
            </a:r>
            <a:br>
              <a:rPr lang="en-AU" sz="1000" dirty="0">
                <a:latin typeface="Aptos" panose="020B0004020202020204" pitchFamily="34" charset="0"/>
              </a:rPr>
            </a:br>
            <a:endParaRPr lang="en-AU" sz="1000" dirty="0"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en-AU" sz="1000" b="1" dirty="0">
                <a:latin typeface="Aptos" panose="020B0004020202020204" pitchFamily="34" charset="0"/>
              </a:rPr>
              <a:t>Why This Matters</a:t>
            </a:r>
          </a:p>
          <a:p>
            <a:pPr marL="114300" indent="0">
              <a:buNone/>
            </a:pPr>
            <a:endParaRPr lang="en-AU" sz="1000" dirty="0"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en-AU" sz="1000" dirty="0">
                <a:latin typeface="Aptos" panose="020B0004020202020204" pitchFamily="34" charset="0"/>
              </a:rPr>
              <a:t>• Some of the most affected groups may still be undercounted</a:t>
            </a:r>
          </a:p>
          <a:p>
            <a:pPr marL="114300" indent="0">
              <a:buNone/>
            </a:pPr>
            <a:r>
              <a:rPr lang="en-AU" sz="1000" dirty="0">
                <a:latin typeface="Aptos" panose="020B0004020202020204" pitchFamily="34" charset="0"/>
              </a:rPr>
              <a:t>• Online surveys do not reach everyone equally</a:t>
            </a:r>
          </a:p>
          <a:p>
            <a:pPr marL="114300" indent="0">
              <a:buNone/>
            </a:pPr>
            <a:r>
              <a:rPr lang="en-AU" sz="1000" dirty="0">
                <a:latin typeface="Aptos" panose="020B0004020202020204" pitchFamily="34" charset="0"/>
              </a:rPr>
              <a:t>• Targeted, culturally appropriate engagement is underway (see next slide)</a:t>
            </a:r>
          </a:p>
          <a:p>
            <a:pPr marL="114300" indent="0">
              <a:buNone/>
            </a:pPr>
            <a:r>
              <a:rPr lang="en-AU" sz="1000" dirty="0">
                <a:latin typeface="Aptos" panose="020B0004020202020204" pitchFamily="34" charset="0"/>
              </a:rPr>
              <a:t>• Future assessments must actively include harder-to-reach voices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80AEC-9432-EFEF-4E34-C3C0901EE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5" y="1385392"/>
            <a:ext cx="3564708" cy="28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0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BF81F-6CBB-D8DE-3A8A-6C533DA4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2B3D-A2E7-C797-B866-890B4F8C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349777"/>
            <a:ext cx="8520600" cy="5727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b="1" dirty="0" err="1">
                <a:solidFill>
                  <a:srgbClr val="F77F00"/>
                </a:solidFill>
                <a:latin typeface="Aptos" panose="020B0004020202020204" pitchFamily="34" charset="0"/>
              </a:rPr>
              <a:t>Gumbaynggirr</a:t>
            </a:r>
            <a:r>
              <a:rPr lang="en-AU" b="1" dirty="0">
                <a:solidFill>
                  <a:srgbClr val="F77F00"/>
                </a:solidFill>
                <a:latin typeface="Aptos" panose="020B0004020202020204" pitchFamily="34" charset="0"/>
              </a:rPr>
              <a:t> Housing Consultation (2025)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349FB-506C-9782-6D7F-6F0764163952}"/>
              </a:ext>
            </a:extLst>
          </p:cNvPr>
          <p:cNvSpPr txBox="1"/>
          <p:nvPr/>
        </p:nvSpPr>
        <p:spPr>
          <a:xfrm>
            <a:off x="311700" y="922477"/>
            <a:ext cx="5183844" cy="3938322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In 2025, HMAG commissioned culturally grounded consultation on the housing needs of First Nations people in the Bellingen Shire.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b="1" i="0" u="none" strike="noStrike" cap="none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Consultations were undertaken with: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• </a:t>
            </a:r>
            <a:r>
              <a:rPr lang="en-US" sz="1000" b="0" i="0" u="none" strike="noStrike" cap="none" dirty="0" err="1">
                <a:solidFill>
                  <a:srgbClr val="003049"/>
                </a:solidFill>
                <a:latin typeface="Aptos" panose="020B0004020202020204" pitchFamily="34" charset="0"/>
              </a:rPr>
              <a:t>Gumbaynggirr</a:t>
            </a:r>
            <a:r>
              <a:rPr lang="en-US" sz="1000" b="0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 community members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• Elders and families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• Bowraville &amp; Nambucca Heads LALCs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• Aboriginal </a:t>
            </a:r>
            <a:r>
              <a:rPr lang="en-US" sz="1000" b="0" i="0" u="none" strike="noStrike" cap="none" dirty="0" err="1">
                <a:solidFill>
                  <a:srgbClr val="003049"/>
                </a:solidFill>
                <a:latin typeface="Aptos" panose="020B0004020202020204" pitchFamily="34" charset="0"/>
              </a:rPr>
              <a:t>organisations</a:t>
            </a:r>
            <a:r>
              <a:rPr lang="en-US" sz="1000" b="0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 and ACCOs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b="0" i="0" u="none" strike="noStrike" cap="none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Key themes: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• Housing pressure is driving displacement from Country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• Hidden overcrowding and intergenerational stress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• Urgent need for Elders housing and youth pathways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• Strong readiness for Aboriginal-led housing solutions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• Alignment for partnership and land activation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b="1" i="0" u="none" strike="noStrike" cap="none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Our commitment: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 i="0" u="none" strike="noStrike" cap="none" dirty="0">
                <a:solidFill>
                  <a:srgbClr val="003049"/>
                </a:solidFill>
                <a:latin typeface="Aptos" panose="020B0004020202020204" pitchFamily="34" charset="0"/>
              </a:rPr>
              <a:t>HMAG is committed to respectful partnership, cultural governance, and embedding Aboriginal housing pathways within our 10-year strategy. 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2864E-F1FA-AFE8-6331-39EF663B1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34" r="29854" b="-1"/>
          <a:stretch>
            <a:fillRect/>
          </a:stretch>
        </p:blipFill>
        <p:spPr>
          <a:xfrm>
            <a:off x="4764024" y="1208225"/>
            <a:ext cx="4068275" cy="3012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32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8EFD6-1DAC-1675-CDEE-01A75EC6D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A3458F-2439-5FA8-0F9A-E54F2C0B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47036"/>
            <a:ext cx="8426959" cy="964620"/>
          </a:xfrm>
        </p:spPr>
        <p:txBody>
          <a:bodyPr anchor="b">
            <a:normAutofit fontScale="90000"/>
          </a:bodyPr>
          <a:lstStyle/>
          <a:p>
            <a:r>
              <a:rPr lang="en-AU" sz="3200" b="1" dirty="0">
                <a:solidFill>
                  <a:srgbClr val="F77F00"/>
                </a:solidFill>
                <a:latin typeface="Aptos" panose="020B0004020202020204" pitchFamily="34" charset="0"/>
              </a:rPr>
              <a:t>Homelessness &amp; Housing Precarity Consultation (2025)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8BAC6-D4A1-F6C4-CAF2-FE81D212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285" y="1068932"/>
            <a:ext cx="4947866" cy="3604896"/>
          </a:xfrm>
        </p:spPr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pPr marL="114300" indent="0">
              <a:buNone/>
            </a:pPr>
            <a:r>
              <a:rPr lang="en-AU" sz="1000" dirty="0">
                <a:solidFill>
                  <a:srgbClr val="003049"/>
                </a:solidFill>
                <a:latin typeface="Aptos" panose="020B0004020202020204" pitchFamily="34" charset="0"/>
              </a:rPr>
              <a:t>In 2025, HMAG undertook dedicated consultation with:</a:t>
            </a:r>
          </a:p>
          <a:p>
            <a:pPr marL="114300" indent="0">
              <a:buNone/>
            </a:pPr>
            <a:endParaRPr lang="en-AU" sz="10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en-AU" sz="1000" dirty="0">
                <a:solidFill>
                  <a:srgbClr val="003049"/>
                </a:solidFill>
                <a:latin typeface="Aptos" panose="020B0004020202020204" pitchFamily="34" charset="0"/>
              </a:rPr>
              <a:t>• Neighbourhood Centres (Bellingen, Urunga, Dorrigo)</a:t>
            </a:r>
          </a:p>
          <a:p>
            <a:pPr marL="114300" indent="0">
              <a:buNone/>
            </a:pPr>
            <a:r>
              <a:rPr lang="en-AU" sz="1000" dirty="0">
                <a:solidFill>
                  <a:srgbClr val="003049"/>
                </a:solidFill>
                <a:latin typeface="Aptos" panose="020B0004020202020204" pitchFamily="34" charset="0"/>
              </a:rPr>
              <a:t>• Mission Australia outreach</a:t>
            </a:r>
          </a:p>
          <a:p>
            <a:pPr marL="114300" indent="0">
              <a:buNone/>
            </a:pPr>
            <a:r>
              <a:rPr lang="en-AU" sz="1000" dirty="0">
                <a:solidFill>
                  <a:srgbClr val="003049"/>
                </a:solidFill>
                <a:latin typeface="Aptos" panose="020B0004020202020204" pitchFamily="34" charset="0"/>
              </a:rPr>
              <a:t>• BRANCH Co-op &amp; RFBI housing</a:t>
            </a:r>
          </a:p>
          <a:p>
            <a:pPr marL="114300" indent="0">
              <a:buNone/>
            </a:pPr>
            <a:r>
              <a:rPr lang="en-AU" sz="1000" dirty="0">
                <a:solidFill>
                  <a:srgbClr val="003049"/>
                </a:solidFill>
                <a:latin typeface="Aptos" panose="020B0004020202020204" pitchFamily="34" charset="0"/>
              </a:rPr>
              <a:t>• Local churches, food pantries &amp; volunteer groups</a:t>
            </a:r>
          </a:p>
          <a:p>
            <a:pPr marL="114300" indent="0">
              <a:buNone/>
            </a:pPr>
            <a:r>
              <a:rPr lang="en-AU" sz="1000" dirty="0">
                <a:solidFill>
                  <a:srgbClr val="003049"/>
                </a:solidFill>
                <a:latin typeface="Aptos" panose="020B0004020202020204" pitchFamily="34" charset="0"/>
              </a:rPr>
              <a:t>• Showground and informal accommodation stakeholders</a:t>
            </a:r>
          </a:p>
          <a:p>
            <a:pPr marL="114300" indent="0">
              <a:buNone/>
            </a:pPr>
            <a:r>
              <a:rPr lang="en-AU" sz="1000" dirty="0">
                <a:solidFill>
                  <a:srgbClr val="003049"/>
                </a:solidFill>
                <a:latin typeface="Aptos" panose="020B0004020202020204" pitchFamily="34" charset="0"/>
              </a:rPr>
              <a:t>• Community members supporting rough sleepers</a:t>
            </a:r>
          </a:p>
          <a:p>
            <a:pPr marL="114300" indent="0">
              <a:buNone/>
            </a:pPr>
            <a:endParaRPr lang="en-AU" sz="10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en-AU" sz="1000" b="1" dirty="0">
                <a:solidFill>
                  <a:srgbClr val="003049"/>
                </a:solidFill>
                <a:latin typeface="Aptos" panose="020B0004020202020204" pitchFamily="34" charset="0"/>
              </a:rPr>
              <a:t>The consultation identified:</a:t>
            </a:r>
          </a:p>
          <a:p>
            <a:pPr marL="114300" indent="0">
              <a:buNone/>
            </a:pPr>
            <a:endParaRPr lang="en-AU" sz="10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en-AU" sz="1000" dirty="0">
                <a:solidFill>
                  <a:srgbClr val="003049"/>
                </a:solidFill>
                <a:latin typeface="Aptos" panose="020B0004020202020204" pitchFamily="34" charset="0"/>
              </a:rPr>
              <a:t>• Growing hidden homelessness</a:t>
            </a:r>
          </a:p>
          <a:p>
            <a:pPr marL="114300" indent="0">
              <a:buNone/>
            </a:pPr>
            <a:r>
              <a:rPr lang="en-AU" sz="1000" dirty="0">
                <a:solidFill>
                  <a:srgbClr val="003049"/>
                </a:solidFill>
                <a:latin typeface="Aptos" panose="020B0004020202020204" pitchFamily="34" charset="0"/>
              </a:rPr>
              <a:t>• Increasing older women living in cars</a:t>
            </a:r>
          </a:p>
          <a:p>
            <a:pPr marL="114300" indent="0">
              <a:buNone/>
            </a:pPr>
            <a:r>
              <a:rPr lang="en-AU" sz="1000" dirty="0">
                <a:solidFill>
                  <a:srgbClr val="003049"/>
                </a:solidFill>
                <a:latin typeface="Aptos" panose="020B0004020202020204" pitchFamily="34" charset="0"/>
              </a:rPr>
              <a:t>• Rough sleeping in dunes, river areas and showgrounds</a:t>
            </a:r>
          </a:p>
          <a:p>
            <a:pPr marL="114300" indent="0">
              <a:buNone/>
            </a:pPr>
            <a:r>
              <a:rPr lang="en-AU" sz="1000" dirty="0">
                <a:solidFill>
                  <a:srgbClr val="003049"/>
                </a:solidFill>
                <a:latin typeface="Aptos" panose="020B0004020202020204" pitchFamily="34" charset="0"/>
              </a:rPr>
              <a:t>• Severe gaps in crisis accommodation</a:t>
            </a:r>
          </a:p>
          <a:p>
            <a:pPr marL="114300" indent="0">
              <a:buNone/>
            </a:pPr>
            <a:r>
              <a:rPr lang="en-AU" sz="1000" dirty="0">
                <a:solidFill>
                  <a:srgbClr val="003049"/>
                </a:solidFill>
                <a:latin typeface="Aptos" panose="020B0004020202020204" pitchFamily="34" charset="0"/>
              </a:rPr>
              <a:t>• Frontline services stretched to capacity</a:t>
            </a:r>
          </a:p>
          <a:p>
            <a:pPr marL="114300" indent="0">
              <a:buNone/>
            </a:pPr>
            <a:endParaRPr lang="en-AU" sz="10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en-AU" sz="1000" b="1" dirty="0">
                <a:solidFill>
                  <a:srgbClr val="003049"/>
                </a:solidFill>
                <a:latin typeface="Aptos" panose="020B0004020202020204" pitchFamily="34" charset="0"/>
              </a:rPr>
              <a:t>Our commitment:</a:t>
            </a:r>
            <a:endParaRPr lang="en-AU" sz="10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en-AU" sz="1000" dirty="0">
                <a:solidFill>
                  <a:srgbClr val="003049"/>
                </a:solidFill>
                <a:latin typeface="Aptos" panose="020B0004020202020204" pitchFamily="34" charset="0"/>
              </a:rPr>
              <a:t>HMAG will continue working alongside frontline services, strengthening coordination, and advocating for structural housing responses that reduce homelessness in our Shire.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3EAA7-CD5A-F9E1-215C-9CB929ADB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88" y="1291568"/>
            <a:ext cx="3163277" cy="34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506542" y="628153"/>
            <a:ext cx="2866675" cy="596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l"/>
            <a:r>
              <a:rPr lang="en" sz="2300" b="1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Individual Incomes</a:t>
            </a:r>
            <a:endParaRPr sz="2300" b="1" dirty="0">
              <a:solidFill>
                <a:schemeClr val="accent4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 rot="-5400000">
            <a:off x="-1687050" y="2321675"/>
            <a:ext cx="4627800" cy="630300"/>
          </a:xfrm>
          <a:prstGeom prst="rect">
            <a:avLst/>
          </a:prstGeom>
          <a:solidFill>
            <a:srgbClr val="F77F00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3049"/>
                </a:solidFill>
                <a:latin typeface="Aptos" panose="020B0004020202020204" pitchFamily="34" charset="0"/>
              </a:rPr>
              <a:t>INCOME &amp; EMPLOYMENT</a:t>
            </a:r>
            <a:endParaRPr b="1" dirty="0">
              <a:solidFill>
                <a:srgbClr val="003049"/>
              </a:solidFill>
              <a:latin typeface="Aptos" panose="020B0004020202020204" pitchFamily="34" charset="0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336" y="2500350"/>
            <a:ext cx="3516967" cy="237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9407" y="57250"/>
            <a:ext cx="3604806" cy="23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436075" y="1661550"/>
            <a:ext cx="3709200" cy="3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Aptos" panose="020B0004020202020204" pitchFamily="34" charset="0"/>
              </a:rPr>
              <a:t>Quartile group ranges:</a:t>
            </a:r>
            <a:endParaRPr sz="1800" b="1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Lowest: $0 - $384 pw</a:t>
            </a: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Medium lowest: $385 - $813 pw</a:t>
            </a: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Medium highest: $814 - $1520 pw</a:t>
            </a: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Highest: $1521 and over pw</a:t>
            </a: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Aptos" panose="020B0004020202020204" pitchFamily="34" charset="0"/>
              </a:rPr>
              <a:t>Notes:</a:t>
            </a:r>
            <a:endParaRPr sz="1800" b="1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Large increase in number in lowest group (+ 504)</a:t>
            </a: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0000"/>
                </a:solidFill>
                <a:latin typeface="Aptos" panose="020B0004020202020204" pitchFamily="34" charset="0"/>
              </a:rPr>
              <a:t>62.6% are in the lowest 2 quartiles</a:t>
            </a: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 rot="-5400000">
            <a:off x="-1687050" y="2321675"/>
            <a:ext cx="4627800" cy="630300"/>
          </a:xfrm>
          <a:prstGeom prst="rect">
            <a:avLst/>
          </a:prstGeom>
          <a:solidFill>
            <a:srgbClr val="F77F00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ptos" panose="020B0004020202020204" pitchFamily="34" charset="0"/>
              </a:rPr>
              <a:t>INCOME &amp; EMPLOYMENT</a:t>
            </a:r>
            <a:endParaRPr b="1" dirty="0">
              <a:latin typeface="Aptos" panose="020B0004020202020204" pitchFamily="34" charset="0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1137215" y="540689"/>
            <a:ext cx="3948000" cy="6361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Household Incomes</a:t>
            </a:r>
            <a:endParaRPr sz="2300" b="1" dirty="0">
              <a:solidFill>
                <a:schemeClr val="accent4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137215" y="1298365"/>
            <a:ext cx="39480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Aptos" panose="020B0004020202020204" pitchFamily="34" charset="0"/>
              </a:rPr>
              <a:t>Quartile group ranges:</a:t>
            </a:r>
            <a:endParaRPr sz="1800" b="1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Lowest: $0 - $886 pw</a:t>
            </a: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Medium lowest: $887 - $1824 pw</a:t>
            </a: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Medium highest: $1825 - $3134 pw</a:t>
            </a: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Highest: $3135 and over pw</a:t>
            </a: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Aptos" panose="020B0004020202020204" pitchFamily="34" charset="0"/>
              </a:rPr>
              <a:t>Notes:</a:t>
            </a:r>
            <a:endParaRPr sz="1800" b="1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Increase in lowest group (+ 205) </a:t>
            </a:r>
            <a:endParaRPr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0000"/>
                </a:solidFill>
                <a:latin typeface="Aptos" panose="020B0004020202020204" pitchFamily="34" charset="0"/>
              </a:rPr>
              <a:t>30.9% households are low income (less than $800 pw) </a:t>
            </a:r>
            <a:br>
              <a:rPr lang="en" sz="1800" dirty="0">
                <a:solidFill>
                  <a:srgbClr val="FF0000"/>
                </a:solidFill>
                <a:latin typeface="Aptos" panose="020B0004020202020204" pitchFamily="34" charset="0"/>
              </a:rPr>
            </a:br>
            <a:r>
              <a:rPr lang="en" dirty="0">
                <a:solidFill>
                  <a:schemeClr val="dk1"/>
                </a:solidFill>
                <a:latin typeface="Aptos" panose="020B0004020202020204" pitchFamily="34" charset="0"/>
              </a:rPr>
              <a:t>(Regional NSW average 26%)</a:t>
            </a: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000" y="0"/>
            <a:ext cx="3948000" cy="2596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992" y="2505800"/>
            <a:ext cx="3910021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1139449" y="151075"/>
            <a:ext cx="3432551" cy="12085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accent4">
                    <a:lumMod val="75000"/>
                  </a:schemeClr>
                </a:solidFill>
              </a:rPr>
              <a:t>Median</a:t>
            </a:r>
            <a:r>
              <a:rPr lang="en" dirty="0">
                <a:latin typeface="Aptos" panose="020B0004020202020204" pitchFamily="34" charset="0"/>
              </a:rPr>
              <a:t> </a:t>
            </a:r>
            <a:br>
              <a:rPr lang="en" dirty="0">
                <a:latin typeface="Aptos" panose="020B0004020202020204" pitchFamily="34" charset="0"/>
              </a:rPr>
            </a:br>
            <a:r>
              <a:rPr lang="en" sz="2500" b="1" dirty="0">
                <a:solidFill>
                  <a:schemeClr val="accent4">
                    <a:lumMod val="75000"/>
                  </a:schemeClr>
                </a:solidFill>
              </a:rPr>
              <a:t>Incomes</a:t>
            </a:r>
            <a:endParaRPr sz="2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 rot="-5400000">
            <a:off x="-1687050" y="2321675"/>
            <a:ext cx="4627800" cy="630300"/>
          </a:xfrm>
          <a:prstGeom prst="rect">
            <a:avLst/>
          </a:prstGeom>
          <a:solidFill>
            <a:srgbClr val="F77F00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INCOME &amp; EMPLOYMENT</a:t>
            </a:r>
            <a:endParaRPr b="1"/>
          </a:p>
        </p:txBody>
      </p:sp>
      <p:sp>
        <p:nvSpPr>
          <p:cNvPr id="80" name="Google Shape;80;p16"/>
          <p:cNvSpPr txBox="1"/>
          <p:nvPr/>
        </p:nvSpPr>
        <p:spPr>
          <a:xfrm>
            <a:off x="4750000" y="2571750"/>
            <a:ext cx="4151400" cy="2379000"/>
          </a:xfrm>
          <a:prstGeom prst="rect">
            <a:avLst/>
          </a:prstGeom>
          <a:solidFill>
            <a:srgbClr val="EBE2A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Aptos" panose="020B0004020202020204" pitchFamily="34" charset="0"/>
              </a:rPr>
              <a:t>HOUSEHOLDS</a:t>
            </a:r>
            <a:endParaRPr sz="1800" b="1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Bellingen Shire Household Median Weekly Income: </a:t>
            </a:r>
            <a:r>
              <a:rPr lang="en" sz="1800" b="1" dirty="0">
                <a:solidFill>
                  <a:schemeClr val="dk2"/>
                </a:solidFill>
                <a:latin typeface="Aptos" panose="020B0004020202020204" pitchFamily="34" charset="0"/>
              </a:rPr>
              <a:t>$1197</a:t>
            </a:r>
            <a:endParaRPr sz="1800" b="1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NSW Household Median Weekly Income: </a:t>
            </a:r>
            <a:r>
              <a:rPr lang="en" sz="1800" b="1" dirty="0">
                <a:solidFill>
                  <a:schemeClr val="dk2"/>
                </a:solidFill>
                <a:latin typeface="Aptos" panose="020B0004020202020204" pitchFamily="34" charset="0"/>
              </a:rPr>
              <a:t>$1829</a:t>
            </a:r>
            <a:endParaRPr sz="1800" b="1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  <a:latin typeface="Aptos" panose="020B0004020202020204" pitchFamily="34" charset="0"/>
              </a:rPr>
              <a:t>$632 less or 34.5% less PER WEEK</a:t>
            </a:r>
            <a:endParaRPr sz="1800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750000" y="151075"/>
            <a:ext cx="4151400" cy="2379000"/>
          </a:xfrm>
          <a:prstGeom prst="rect">
            <a:avLst/>
          </a:prstGeom>
          <a:solidFill>
            <a:srgbClr val="EBE2A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Aptos" panose="020B0004020202020204" pitchFamily="34" charset="0"/>
              </a:rPr>
              <a:t>INDIVIDUALS </a:t>
            </a:r>
            <a:endParaRPr sz="1800" b="1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Bellingen Shire Individual Median Weekly Income: </a:t>
            </a:r>
            <a:r>
              <a:rPr lang="en" sz="1800" b="1" dirty="0">
                <a:solidFill>
                  <a:schemeClr val="dk2"/>
                </a:solidFill>
                <a:latin typeface="Aptos" panose="020B0004020202020204" pitchFamily="34" charset="0"/>
              </a:rPr>
              <a:t>$613</a:t>
            </a:r>
            <a:endParaRPr sz="1800" b="1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NSW Individual Median Weekly Income: $813</a:t>
            </a: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  <a:latin typeface="Aptos" panose="020B0004020202020204" pitchFamily="34" charset="0"/>
              </a:rPr>
              <a:t>$200 less or 24.6% less PER WEEK</a:t>
            </a:r>
            <a:endParaRPr sz="1800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120000" y="1613113"/>
            <a:ext cx="3610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Both individual and household median weekly incomes are significantly lower than NSW medians.</a:t>
            </a: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ptos" panose="020B0004020202020204" pitchFamily="34" charset="0"/>
              </a:rPr>
              <a:t>The poverty line for a couple with two children is $1226 (Oct 2025). </a:t>
            </a:r>
            <a:r>
              <a:rPr lang="en" sz="1800" b="1" dirty="0">
                <a:solidFill>
                  <a:schemeClr val="dk2"/>
                </a:solidFill>
                <a:latin typeface="Aptos" panose="020B0004020202020204" pitchFamily="34" charset="0"/>
              </a:rPr>
              <a:t>The median household income is below the poverty line!</a:t>
            </a:r>
            <a:endParaRPr sz="1800" b="1" dirty="0">
              <a:solidFill>
                <a:schemeClr val="dk2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>
          <a:xfrm>
            <a:off x="1118834" y="433900"/>
            <a:ext cx="4454400" cy="5914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Local workforce</a:t>
            </a:r>
            <a:endParaRPr sz="2500" b="1" dirty="0">
              <a:solidFill>
                <a:schemeClr val="accent4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1"/>
          </p:nvPr>
        </p:nvSpPr>
        <p:spPr>
          <a:xfrm rot="-5400000">
            <a:off x="-1687050" y="2321675"/>
            <a:ext cx="4627800" cy="630300"/>
          </a:xfrm>
          <a:prstGeom prst="rect">
            <a:avLst/>
          </a:prstGeom>
          <a:solidFill>
            <a:srgbClr val="6F877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8F1"/>
                </a:solidFill>
                <a:latin typeface="Aptos" panose="020B0004020202020204" pitchFamily="34" charset="0"/>
              </a:rPr>
              <a:t>INCOME &amp; EMPLOYMENT</a:t>
            </a:r>
            <a:endParaRPr b="1" dirty="0">
              <a:solidFill>
                <a:srgbClr val="FFF8F1"/>
              </a:solidFill>
              <a:latin typeface="Aptos" panose="020B0004020202020204" pitchFamily="34" charset="0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5359650" y="1633903"/>
            <a:ext cx="3313500" cy="1745400"/>
          </a:xfrm>
          <a:prstGeom prst="rect">
            <a:avLst/>
          </a:prstGeom>
          <a:solidFill>
            <a:srgbClr val="EBE2A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6F877F"/>
                </a:solidFill>
                <a:latin typeface="Aptos" panose="020B0004020202020204" pitchFamily="34" charset="0"/>
              </a:rPr>
              <a:t>In 2016, 78% of local workers also lived in the region.</a:t>
            </a:r>
            <a:endParaRPr sz="1800" dirty="0">
              <a:solidFill>
                <a:srgbClr val="6F877F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6F877F"/>
              </a:solidFill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6F877F"/>
                </a:solidFill>
                <a:latin typeface="Aptos" panose="020B0004020202020204" pitchFamily="34" charset="0"/>
              </a:rPr>
              <a:t>In 2021, 74.9% of local workers live in the region.</a:t>
            </a:r>
            <a:endParaRPr sz="1800" dirty="0">
              <a:solidFill>
                <a:srgbClr val="6F877F"/>
              </a:solidFill>
              <a:latin typeface="Aptos" panose="020B0004020202020204" pitchFamily="34" charset="0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118834" y="1216003"/>
            <a:ext cx="3951646" cy="21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AU" sz="1200" b="1" dirty="0">
                <a:latin typeface="Aptos" panose="020B0004020202020204" pitchFamily="34" charset="0"/>
              </a:rPr>
              <a:t>Changes in Local Employment</a:t>
            </a:r>
            <a:endParaRPr lang="en-AU" sz="1200" dirty="0">
              <a:latin typeface="Aptos" panose="020B0004020202020204" pitchFamily="34" charset="0"/>
            </a:endParaRPr>
          </a:p>
          <a:p>
            <a:endParaRPr lang="en-AU" sz="1200" dirty="0">
              <a:latin typeface="Aptos" panose="020B0004020202020204" pitchFamily="34" charset="0"/>
            </a:endParaRPr>
          </a:p>
          <a:p>
            <a:r>
              <a:rPr lang="en-AU" sz="1200" b="1" dirty="0">
                <a:latin typeface="Aptos" panose="020B0004020202020204" pitchFamily="34" charset="0"/>
              </a:rPr>
              <a:t>Declining sectors</a:t>
            </a:r>
            <a:endParaRPr lang="en-AU" sz="1200" dirty="0">
              <a:latin typeface="Aptos" panose="020B0004020202020204" pitchFamily="34" charset="0"/>
            </a:endParaRPr>
          </a:p>
          <a:p>
            <a:r>
              <a:rPr lang="en-AU" sz="1200" dirty="0">
                <a:latin typeface="Aptos" panose="020B0004020202020204" pitchFamily="34" charset="0"/>
              </a:rPr>
              <a:t>Health Care &amp; Social Assistance −8.5%</a:t>
            </a:r>
          </a:p>
          <a:p>
            <a:r>
              <a:rPr lang="en-AU" sz="1200" dirty="0">
                <a:latin typeface="Aptos" panose="020B0004020202020204" pitchFamily="34" charset="0"/>
              </a:rPr>
              <a:t>Education &amp; Training −4.1%</a:t>
            </a:r>
          </a:p>
          <a:p>
            <a:r>
              <a:rPr lang="en-AU" sz="1200" dirty="0">
                <a:latin typeface="Aptos" panose="020B0004020202020204" pitchFamily="34" charset="0"/>
              </a:rPr>
              <a:t>Arts &amp; Recreation −9%</a:t>
            </a:r>
          </a:p>
          <a:p>
            <a:r>
              <a:rPr lang="en-AU" sz="1200" dirty="0">
                <a:latin typeface="Aptos" panose="020B0004020202020204" pitchFamily="34" charset="0"/>
              </a:rPr>
              <a:t>Transport, Postal &amp; Warehousing −10.7%</a:t>
            </a:r>
          </a:p>
          <a:p>
            <a:endParaRPr lang="en-AU" sz="1200" dirty="0">
              <a:latin typeface="Aptos" panose="020B0004020202020204" pitchFamily="34" charset="0"/>
            </a:endParaRPr>
          </a:p>
          <a:p>
            <a:r>
              <a:rPr lang="en-AU" sz="1200" b="1" dirty="0">
                <a:latin typeface="Aptos" panose="020B0004020202020204" pitchFamily="34" charset="0"/>
              </a:rPr>
              <a:t>Growing sector</a:t>
            </a:r>
            <a:endParaRPr lang="en-AU" sz="1200" dirty="0">
              <a:latin typeface="Aptos" panose="020B0004020202020204" pitchFamily="34" charset="0"/>
            </a:endParaRPr>
          </a:p>
          <a:p>
            <a:r>
              <a:rPr lang="en-AU" sz="1200" dirty="0">
                <a:latin typeface="Aptos" panose="020B0004020202020204" pitchFamily="34" charset="0"/>
              </a:rPr>
              <a:t>Construction +15.5%</a:t>
            </a:r>
          </a:p>
          <a:p>
            <a:br>
              <a:rPr lang="en-AU" sz="1200" dirty="0">
                <a:latin typeface="Aptos" panose="020B0004020202020204" pitchFamily="34" charset="0"/>
              </a:rPr>
            </a:br>
            <a:r>
              <a:rPr lang="en-AU" sz="1200" b="1" dirty="0">
                <a:latin typeface="Aptos" panose="020B0004020202020204" pitchFamily="34" charset="0"/>
              </a:rPr>
              <a:t>Key point:</a:t>
            </a:r>
            <a:endParaRPr lang="en-AU" sz="1200" dirty="0">
              <a:latin typeface="Aptos" panose="020B0004020202020204" pitchFamily="34" charset="0"/>
            </a:endParaRPr>
          </a:p>
          <a:p>
            <a:r>
              <a:rPr lang="en-AU" sz="1200" dirty="0">
                <a:latin typeface="Aptos" panose="020B0004020202020204" pitchFamily="34" charset="0"/>
              </a:rPr>
              <a:t>Local employment patterns suggest a shift away from some service industries while construction activity has increased.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ctrTitle"/>
          </p:nvPr>
        </p:nvSpPr>
        <p:spPr>
          <a:xfrm>
            <a:off x="1128938" y="102525"/>
            <a:ext cx="3766800" cy="6564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l"/>
            <a:r>
              <a:rPr lang="en" sz="2500" b="1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Migration by age</a:t>
            </a:r>
            <a:endParaRPr sz="2500" b="1" dirty="0">
              <a:solidFill>
                <a:schemeClr val="accent4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1231841" y="846862"/>
            <a:ext cx="3561000" cy="341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AU" sz="1200" b="1" dirty="0">
                <a:solidFill>
                  <a:srgbClr val="003049"/>
                </a:solidFill>
                <a:latin typeface="Aptos" panose="020B0004020202020204" pitchFamily="34" charset="0"/>
              </a:rPr>
              <a:t>Migration trends show strong movement among mid-life and older residents.</a:t>
            </a:r>
            <a:endParaRPr lang="en-AU" sz="12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endParaRPr lang="en-AU" sz="12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r>
              <a:rPr lang="en-AU" sz="1200" b="1" dirty="0">
                <a:solidFill>
                  <a:srgbClr val="003049"/>
                </a:solidFill>
                <a:latin typeface="Aptos" panose="020B0004020202020204" pitchFamily="34" charset="0"/>
              </a:rPr>
              <a:t>Key points</a:t>
            </a:r>
            <a:endParaRPr lang="en-AU" sz="12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Young adults (18–24 years) show significant net out-migration. (Net migration: −365)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The largest net migration gain was among people aged 45–54 years (+132).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The largest inflow of residents was in the 65 years and over age group (+386).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However, this same age group also recorded high out-migration (−403), indicating significant turnover among older residents.</a:t>
            </a:r>
          </a:p>
          <a:p>
            <a:endParaRPr lang="en-AU" sz="1200" dirty="0">
              <a:solidFill>
                <a:srgbClr val="003049"/>
              </a:solidFill>
              <a:latin typeface="Aptos" panose="020B0004020202020204" pitchFamily="34" charset="0"/>
            </a:endParaRPr>
          </a:p>
          <a:p>
            <a:r>
              <a:rPr lang="en-AU" sz="1200" dirty="0">
                <a:solidFill>
                  <a:srgbClr val="003049"/>
                </a:solidFill>
                <a:latin typeface="Aptos" panose="020B0004020202020204" pitchFamily="34" charset="0"/>
              </a:rPr>
              <a:t>These patterns suggest Bellingen Shire continues to attract mid-life and retirement-age residents, while many young adults are leaving the Shire.</a:t>
            </a:r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1"/>
          </p:nvPr>
        </p:nvSpPr>
        <p:spPr>
          <a:xfrm rot="-5400000">
            <a:off x="-1771200" y="2185425"/>
            <a:ext cx="4812000" cy="646200"/>
          </a:xfrm>
          <a:prstGeom prst="rect">
            <a:avLst/>
          </a:prstGeom>
          <a:solidFill>
            <a:srgbClr val="FFF8F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6F877F"/>
                </a:solidFill>
              </a:rPr>
              <a:t>MIGRATION &amp; MOBILITY</a:t>
            </a:r>
            <a:endParaRPr b="1" dirty="0">
              <a:solidFill>
                <a:srgbClr val="6F877F"/>
              </a:solidFill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782" y="1167662"/>
            <a:ext cx="4077217" cy="26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5261000" y="2916675"/>
            <a:ext cx="3561000" cy="119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AU" sz="1200" b="1" dirty="0">
              <a:solidFill>
                <a:srgbClr val="003049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HMAG 1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e338df-b85c-42d7-bda3-a70d07a82f70" xsi:nil="true"/>
    <lcf76f155ced4ddcb4097134ff3c332f xmlns="5996155c-b082-4510-98fd-c413d5b96a9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2161610F68D4FBA3752F9AB0EBBE0" ma:contentTypeVersion="19" ma:contentTypeDescription="Create a new document." ma:contentTypeScope="" ma:versionID="d7783aa617d7fe2931b1deaac64d8fa1">
  <xsd:schema xmlns:xsd="http://www.w3.org/2001/XMLSchema" xmlns:xs="http://www.w3.org/2001/XMLSchema" xmlns:p="http://schemas.microsoft.com/office/2006/metadata/properties" xmlns:ns2="5996155c-b082-4510-98fd-c413d5b96a9b" xmlns:ns3="69e338df-b85c-42d7-bda3-a70d07a82f70" targetNamespace="http://schemas.microsoft.com/office/2006/metadata/properties" ma:root="true" ma:fieldsID="deab034916b3436b40895c401940acd3" ns2:_="" ns3:_="">
    <xsd:import namespace="5996155c-b082-4510-98fd-c413d5b96a9b"/>
    <xsd:import namespace="69e338df-b85c-42d7-bda3-a70d07a82f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6155c-b082-4510-98fd-c413d5b96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d089a48-f699-44c9-ae27-3204a5f586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338df-b85c-42d7-bda3-a70d07a82f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373fb9b-2e70-42cc-aa5d-cc6240ace11b}" ma:internalName="TaxCatchAll" ma:showField="CatchAllData" ma:web="69e338df-b85c-42d7-bda3-a70d07a82f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C2D141-63C4-42EF-8FC2-0E303CA4C4BB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5996155c-b082-4510-98fd-c413d5b96a9b"/>
    <ds:schemaRef ds:uri="http://schemas.microsoft.com/office/infopath/2007/PartnerControls"/>
    <ds:schemaRef ds:uri="http://schemas.openxmlformats.org/package/2006/metadata/core-properties"/>
    <ds:schemaRef ds:uri="69e338df-b85c-42d7-bda3-a70d07a82f70"/>
  </ds:schemaRefs>
</ds:datastoreItem>
</file>

<file path=customXml/itemProps2.xml><?xml version="1.0" encoding="utf-8"?>
<ds:datastoreItem xmlns:ds="http://schemas.openxmlformats.org/officeDocument/2006/customXml" ds:itemID="{846DD300-9365-48EE-8F9F-2D9DB010D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6155c-b082-4510-98fd-c413d5b96a9b"/>
    <ds:schemaRef ds:uri="69e338df-b85c-42d7-bda3-a70d07a82f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AC5249-5083-40DE-8544-28BD36854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3359</TotalTime>
  <Words>1748</Words>
  <Application>Microsoft Macintosh PowerPoint</Application>
  <PresentationFormat>On-screen Show (16:9)</PresentationFormat>
  <Paragraphs>222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Aptos</vt:lpstr>
      <vt:lpstr>Arial</vt:lpstr>
      <vt:lpstr>Simple Light</vt:lpstr>
      <vt:lpstr>Appendix: Deeper Dive into the Data   </vt:lpstr>
      <vt:lpstr>Who Is Underrepresented — and Why It Matters</vt:lpstr>
      <vt:lpstr>Gumbaynggirr Housing Consultation (2025)</vt:lpstr>
      <vt:lpstr>Homelessness &amp; Housing Precarity Consultation (2025)</vt:lpstr>
      <vt:lpstr>Individual Incomes</vt:lpstr>
      <vt:lpstr>Household Incomes</vt:lpstr>
      <vt:lpstr>Median  Incomes</vt:lpstr>
      <vt:lpstr>Local workforce</vt:lpstr>
      <vt:lpstr>Migration by age</vt:lpstr>
      <vt:lpstr>House Prices</vt:lpstr>
      <vt:lpstr>Rental Prices</vt:lpstr>
      <vt:lpstr>Rental vacancy rates</vt:lpstr>
      <vt:lpstr>Mortgage Stress</vt:lpstr>
      <vt:lpstr>Rental Stress</vt:lpstr>
      <vt:lpstr>Bellingen Township:  Suburb Profile</vt:lpstr>
      <vt:lpstr>Urunga: Suburb Profile</vt:lpstr>
      <vt:lpstr>Dorrigo: Suburb Profile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Housing Matters</cp:lastModifiedBy>
  <cp:revision>1</cp:revision>
  <dcterms:modified xsi:type="dcterms:W3CDTF">2026-03-10T22:43:16Z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0x01010040E2161610F68D4FBA3752F9AB0EBBE0</vt:lpwstr>
  </property>
  <property fmtid="{D5CDD505-2E9C-101B-9397-08002B2CF9AE}" pid="3" name="MediaServiceImageTags">
    <vt:lpwstr/>
  </property>
</Properties>
</file>