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9" r:id="rId6"/>
    <p:sldId id="262" r:id="rId7"/>
    <p:sldId id="261" r:id="rId8"/>
    <p:sldId id="282" r:id="rId9"/>
    <p:sldId id="283" r:id="rId10"/>
    <p:sldId id="275" r:id="rId11"/>
    <p:sldId id="264" r:id="rId12"/>
    <p:sldId id="270" r:id="rId13"/>
    <p:sldId id="284" r:id="rId14"/>
    <p:sldId id="280" r:id="rId15"/>
    <p:sldId id="265" r:id="rId16"/>
    <p:sldId id="272" r:id="rId17"/>
    <p:sldId id="273" r:id="rId18"/>
    <p:sldId id="274" r:id="rId19"/>
    <p:sldId id="281" r:id="rId20"/>
    <p:sldId id="266" r:id="rId21"/>
    <p:sldId id="285" r:id="rId22"/>
    <p:sldId id="267" r:id="rId23"/>
    <p:sldId id="286" r:id="rId24"/>
    <p:sldId id="287" r:id="rId25"/>
    <p:sldId id="269" r:id="rId26"/>
    <p:sldId id="279" r:id="rId27"/>
    <p:sldId id="278" r:id="rId28"/>
    <p:sldId id="277" r:id="rId29"/>
    <p:sldId id="276" r:id="rId30"/>
    <p:sldId id="271" r:id="rId31"/>
    <p:sldId id="26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A39D7-302C-7E78-21AC-B564D9FB786B}" name="Housing Matters" initials="HM" userId="S::info@housingmatters.org.au::c89d658f-eb82-449f-9049-c6408c5c5bf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25A2E-A493-F94E-AAC8-FD0C26BAAFF2}" v="3" dt="2023-06-28T00:23:24.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p:cViewPr varScale="1">
        <p:scale>
          <a:sx n="107" d="100"/>
          <a:sy n="107" d="100"/>
        </p:scale>
        <p:origin x="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elcher" userId="S::emma@housingmatters.org.au::1cc72598-b276-41cb-9be3-b9369535352d" providerId="AD" clId="Web-{9056DCAB-EE55-7E5C-8902-F0C4072000AB}"/>
    <pc:docChg chg="delSld modSld">
      <pc:chgData name="Emma Belcher" userId="S::emma@housingmatters.org.au::1cc72598-b276-41cb-9be3-b9369535352d" providerId="AD" clId="Web-{9056DCAB-EE55-7E5C-8902-F0C4072000AB}" dt="2023-06-01T04:04:58.172" v="1622" actId="1076"/>
      <pc:docMkLst>
        <pc:docMk/>
      </pc:docMkLst>
      <pc:sldChg chg="modSp">
        <pc:chgData name="Emma Belcher" userId="S::emma@housingmatters.org.au::1cc72598-b276-41cb-9be3-b9369535352d" providerId="AD" clId="Web-{9056DCAB-EE55-7E5C-8902-F0C4072000AB}" dt="2023-06-01T04:04:58.172" v="1622" actId="1076"/>
        <pc:sldMkLst>
          <pc:docMk/>
          <pc:sldMk cId="3629772456" sldId="256"/>
        </pc:sldMkLst>
        <pc:spChg chg="mod">
          <ac:chgData name="Emma Belcher" userId="S::emma@housingmatters.org.au::1cc72598-b276-41cb-9be3-b9369535352d" providerId="AD" clId="Web-{9056DCAB-EE55-7E5C-8902-F0C4072000AB}" dt="2023-06-01T04:04:58.172" v="1622" actId="1076"/>
          <ac:spMkLst>
            <pc:docMk/>
            <pc:sldMk cId="3629772456" sldId="256"/>
            <ac:spMk id="4" creationId="{16EBBB6E-F000-205C-D149-A43D06EA5E04}"/>
          </ac:spMkLst>
        </pc:spChg>
      </pc:sldChg>
      <pc:sldChg chg="modSp">
        <pc:chgData name="Emma Belcher" userId="S::emma@housingmatters.org.au::1cc72598-b276-41cb-9be3-b9369535352d" providerId="AD" clId="Web-{9056DCAB-EE55-7E5C-8902-F0C4072000AB}" dt="2023-06-01T03:35:40.760" v="519" actId="20577"/>
        <pc:sldMkLst>
          <pc:docMk/>
          <pc:sldMk cId="2708412546" sldId="259"/>
        </pc:sldMkLst>
        <pc:spChg chg="mod">
          <ac:chgData name="Emma Belcher" userId="S::emma@housingmatters.org.au::1cc72598-b276-41cb-9be3-b9369535352d" providerId="AD" clId="Web-{9056DCAB-EE55-7E5C-8902-F0C4072000AB}" dt="2023-06-01T03:28:23.075" v="12" actId="20577"/>
          <ac:spMkLst>
            <pc:docMk/>
            <pc:sldMk cId="2708412546" sldId="259"/>
            <ac:spMk id="5" creationId="{EE6AAF50-8669-699F-2957-BA7D80821CEC}"/>
          </ac:spMkLst>
        </pc:spChg>
        <pc:spChg chg="mod">
          <ac:chgData name="Emma Belcher" userId="S::emma@housingmatters.org.au::1cc72598-b276-41cb-9be3-b9369535352d" providerId="AD" clId="Web-{9056DCAB-EE55-7E5C-8902-F0C4072000AB}" dt="2023-06-01T03:35:40.760" v="519" actId="20577"/>
          <ac:spMkLst>
            <pc:docMk/>
            <pc:sldMk cId="2708412546" sldId="259"/>
            <ac:spMk id="6" creationId="{04EA1DD2-1D77-C3AF-63B4-D1C682D5B93C}"/>
          </ac:spMkLst>
        </pc:spChg>
      </pc:sldChg>
      <pc:sldChg chg="del">
        <pc:chgData name="Emma Belcher" userId="S::emma@housingmatters.org.au::1cc72598-b276-41cb-9be3-b9369535352d" providerId="AD" clId="Web-{9056DCAB-EE55-7E5C-8902-F0C4072000AB}" dt="2023-06-01T03:57:13.706" v="1497"/>
        <pc:sldMkLst>
          <pc:docMk/>
          <pc:sldMk cId="3579536843" sldId="260"/>
        </pc:sldMkLst>
      </pc:sldChg>
      <pc:sldChg chg="addSp modSp">
        <pc:chgData name="Emma Belcher" userId="S::emma@housingmatters.org.au::1cc72598-b276-41cb-9be3-b9369535352d" providerId="AD" clId="Web-{9056DCAB-EE55-7E5C-8902-F0C4072000AB}" dt="2023-06-01T03:56:51.956" v="1496" actId="1076"/>
        <pc:sldMkLst>
          <pc:docMk/>
          <pc:sldMk cId="3864992729" sldId="262"/>
        </pc:sldMkLst>
        <pc:spChg chg="mod">
          <ac:chgData name="Emma Belcher" userId="S::emma@housingmatters.org.au::1cc72598-b276-41cb-9be3-b9369535352d" providerId="AD" clId="Web-{9056DCAB-EE55-7E5C-8902-F0C4072000AB}" dt="2023-06-01T03:38:35.775" v="624" actId="1076"/>
          <ac:spMkLst>
            <pc:docMk/>
            <pc:sldMk cId="3864992729" sldId="262"/>
            <ac:spMk id="2" creationId="{3A6BB5AC-2EB1-0A28-9722-E5DEA7705DF3}"/>
          </ac:spMkLst>
        </pc:spChg>
        <pc:spChg chg="mod">
          <ac:chgData name="Emma Belcher" userId="S::emma@housingmatters.org.au::1cc72598-b276-41cb-9be3-b9369535352d" providerId="AD" clId="Web-{9056DCAB-EE55-7E5C-8902-F0C4072000AB}" dt="2023-06-01T03:56:51.956" v="1496" actId="1076"/>
          <ac:spMkLst>
            <pc:docMk/>
            <pc:sldMk cId="3864992729" sldId="262"/>
            <ac:spMk id="3" creationId="{A0479062-A578-032A-3F89-86324A242960}"/>
          </ac:spMkLst>
        </pc:spChg>
        <pc:spChg chg="add mod">
          <ac:chgData name="Emma Belcher" userId="S::emma@housingmatters.org.au::1cc72598-b276-41cb-9be3-b9369535352d" providerId="AD" clId="Web-{9056DCAB-EE55-7E5C-8902-F0C4072000AB}" dt="2023-06-01T03:54:44.207" v="1405" actId="1076"/>
          <ac:spMkLst>
            <pc:docMk/>
            <pc:sldMk cId="3864992729" sldId="262"/>
            <ac:spMk id="5" creationId="{F0C55A90-C12B-1722-C184-F49D1CA27F85}"/>
          </ac:spMkLst>
        </pc:spChg>
        <pc:spChg chg="add mod">
          <ac:chgData name="Emma Belcher" userId="S::emma@housingmatters.org.au::1cc72598-b276-41cb-9be3-b9369535352d" providerId="AD" clId="Web-{9056DCAB-EE55-7E5C-8902-F0C4072000AB}" dt="2023-06-01T03:56:43.863" v="1495" actId="20577"/>
          <ac:spMkLst>
            <pc:docMk/>
            <pc:sldMk cId="3864992729" sldId="262"/>
            <ac:spMk id="6" creationId="{1F110382-4658-EBFE-BB56-AADBF15193EA}"/>
          </ac:spMkLst>
        </pc:spChg>
        <pc:picChg chg="mod">
          <ac:chgData name="Emma Belcher" userId="S::emma@housingmatters.org.au::1cc72598-b276-41cb-9be3-b9369535352d" providerId="AD" clId="Web-{9056DCAB-EE55-7E5C-8902-F0C4072000AB}" dt="2023-06-01T03:40:38.478" v="811" actId="1076"/>
          <ac:picMkLst>
            <pc:docMk/>
            <pc:sldMk cId="3864992729" sldId="262"/>
            <ac:picMk id="4" creationId="{DC8429E0-BC7F-5D2F-06F2-D6D70B616CC8}"/>
          </ac:picMkLst>
        </pc:picChg>
      </pc:sldChg>
      <pc:sldChg chg="addSp modSp">
        <pc:chgData name="Emma Belcher" userId="S::emma@housingmatters.org.au::1cc72598-b276-41cb-9be3-b9369535352d" providerId="AD" clId="Web-{9056DCAB-EE55-7E5C-8902-F0C4072000AB}" dt="2023-06-01T04:00:51.736" v="1576" actId="20577"/>
        <pc:sldMkLst>
          <pc:docMk/>
          <pc:sldMk cId="2131110588" sldId="275"/>
        </pc:sldMkLst>
        <pc:spChg chg="add mod">
          <ac:chgData name="Emma Belcher" userId="S::emma@housingmatters.org.au::1cc72598-b276-41cb-9be3-b9369535352d" providerId="AD" clId="Web-{9056DCAB-EE55-7E5C-8902-F0C4072000AB}" dt="2023-06-01T03:58:36.378" v="1505"/>
          <ac:spMkLst>
            <pc:docMk/>
            <pc:sldMk cId="2131110588" sldId="275"/>
            <ac:spMk id="3" creationId="{CC88A061-CD35-A145-41A0-EE5B2B37DF7E}"/>
          </ac:spMkLst>
        </pc:spChg>
        <pc:spChg chg="add mod">
          <ac:chgData name="Emma Belcher" userId="S::emma@housingmatters.org.au::1cc72598-b276-41cb-9be3-b9369535352d" providerId="AD" clId="Web-{9056DCAB-EE55-7E5C-8902-F0C4072000AB}" dt="2023-06-01T04:00:51.736" v="1576" actId="20577"/>
          <ac:spMkLst>
            <pc:docMk/>
            <pc:sldMk cId="2131110588" sldId="275"/>
            <ac:spMk id="5" creationId="{DAF4691E-A870-B888-F16F-330EF13798A9}"/>
          </ac:spMkLst>
        </pc:spChg>
        <pc:picChg chg="mod">
          <ac:chgData name="Emma Belcher" userId="S::emma@housingmatters.org.au::1cc72598-b276-41cb-9be3-b9369535352d" providerId="AD" clId="Web-{9056DCAB-EE55-7E5C-8902-F0C4072000AB}" dt="2023-06-01T03:58:17.050" v="1502" actId="1076"/>
          <ac:picMkLst>
            <pc:docMk/>
            <pc:sldMk cId="2131110588" sldId="275"/>
            <ac:picMk id="4" creationId="{EDF25998-FAE6-31A1-97B7-0745EDCF8AE6}"/>
          </ac:picMkLst>
        </pc:picChg>
      </pc:sldChg>
    </pc:docChg>
  </pc:docChgLst>
  <pc:docChgLst>
    <pc:chgData name="Rose West" userId="49556d0d-28ae-4dac-aefb-25d82ac1b555" providerId="ADAL" clId="{4D725A2E-A493-F94E-AAC8-FD0C26BAAFF2}"/>
    <pc:docChg chg="undo modSld">
      <pc:chgData name="Rose West" userId="49556d0d-28ae-4dac-aefb-25d82ac1b555" providerId="ADAL" clId="{4D725A2E-A493-F94E-AAC8-FD0C26BAAFF2}" dt="2023-06-28T00:23:33.492" v="9" actId="1076"/>
      <pc:docMkLst>
        <pc:docMk/>
      </pc:docMkLst>
      <pc:sldChg chg="addSp delSp modSp mod">
        <pc:chgData name="Rose West" userId="49556d0d-28ae-4dac-aefb-25d82ac1b555" providerId="ADAL" clId="{4D725A2E-A493-F94E-AAC8-FD0C26BAAFF2}" dt="2023-06-28T00:23:33.492" v="9" actId="1076"/>
        <pc:sldMkLst>
          <pc:docMk/>
          <pc:sldMk cId="3864992729" sldId="262"/>
        </pc:sldMkLst>
        <pc:spChg chg="mod">
          <ac:chgData name="Rose West" userId="49556d0d-28ae-4dac-aefb-25d82ac1b555" providerId="ADAL" clId="{4D725A2E-A493-F94E-AAC8-FD0C26BAAFF2}" dt="2023-06-28T00:23:33.492" v="9" actId="1076"/>
          <ac:spMkLst>
            <pc:docMk/>
            <pc:sldMk cId="3864992729" sldId="262"/>
            <ac:spMk id="5" creationId="{F0C55A90-C12B-1722-C184-F49D1CA27F85}"/>
          </ac:spMkLst>
        </pc:spChg>
        <pc:spChg chg="add del mod">
          <ac:chgData name="Rose West" userId="49556d0d-28ae-4dac-aefb-25d82ac1b555" providerId="ADAL" clId="{4D725A2E-A493-F94E-AAC8-FD0C26BAAFF2}" dt="2023-06-28T00:23:17.310" v="3"/>
          <ac:spMkLst>
            <pc:docMk/>
            <pc:sldMk cId="3864992729" sldId="262"/>
            <ac:spMk id="7" creationId="{C6581E40-5744-22EC-021B-2D705DB38995}"/>
          </ac:spMkLst>
        </pc:spChg>
        <pc:spChg chg="add del mod">
          <ac:chgData name="Rose West" userId="49556d0d-28ae-4dac-aefb-25d82ac1b555" providerId="ADAL" clId="{4D725A2E-A493-F94E-AAC8-FD0C26BAAFF2}" dt="2023-06-28T00:23:24.921" v="8" actId="767"/>
          <ac:spMkLst>
            <pc:docMk/>
            <pc:sldMk cId="3864992729" sldId="262"/>
            <ac:spMk id="8" creationId="{BB406B00-93B5-A42A-228F-8828E9A5C546}"/>
          </ac:spMkLst>
        </pc:sp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F045B74-F7E1-4D12-B64C-1F6ECE0D8B0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1399923-BC48-4B3E-8F7F-08C0DE458136}">
      <dgm:prSet/>
      <dgm:spPr/>
      <dgm:t>
        <a:bodyPr/>
        <a:lstStyle/>
        <a:p>
          <a:pPr rtl="0"/>
          <a:r>
            <a:rPr lang="en-GB" dirty="0"/>
            <a:t>Higher rates of housing stress – along the continuum</a:t>
          </a:r>
          <a:r>
            <a:rPr lang="en-GB" dirty="0">
              <a:latin typeface="Calibri Light" panose="020F0302020204030204"/>
            </a:rPr>
            <a:t> </a:t>
          </a:r>
          <a:br>
            <a:rPr lang="en-GB" dirty="0">
              <a:latin typeface="Calibri Light" panose="020F0302020204030204"/>
            </a:rPr>
          </a:br>
          <a:r>
            <a:rPr lang="en-GB" dirty="0">
              <a:latin typeface="Calibri Light" panose="020F0302020204030204"/>
            </a:rPr>
            <a:t>              </a:t>
          </a:r>
          <a:r>
            <a:rPr lang="en-GB" dirty="0"/>
            <a:t>2018: 27%    </a:t>
          </a:r>
          <a:r>
            <a:rPr lang="en-GB" u="sng" dirty="0">
              <a:solidFill>
                <a:schemeClr val="tx1"/>
              </a:solidFill>
            </a:rPr>
            <a:t>2022: 51%</a:t>
          </a:r>
          <a:endParaRPr lang="en-US" u="sng" dirty="0">
            <a:solidFill>
              <a:schemeClr val="tx1"/>
            </a:solidFill>
          </a:endParaRPr>
        </a:p>
      </dgm:t>
    </dgm:pt>
    <dgm:pt modelId="{8141FE38-DBE7-4813-9B68-FA679CD70F5F}" type="parTrans" cxnId="{FA05FCFE-A660-4826-8D51-583B60E7F5B0}">
      <dgm:prSet/>
      <dgm:spPr/>
      <dgm:t>
        <a:bodyPr/>
        <a:lstStyle/>
        <a:p>
          <a:endParaRPr lang="en-US"/>
        </a:p>
      </dgm:t>
    </dgm:pt>
    <dgm:pt modelId="{7DB36A78-0057-4CA2-982A-901BC4C0268F}" type="sibTrans" cxnId="{FA05FCFE-A660-4826-8D51-583B60E7F5B0}">
      <dgm:prSet/>
      <dgm:spPr/>
      <dgm:t>
        <a:bodyPr/>
        <a:lstStyle/>
        <a:p>
          <a:endParaRPr lang="en-US"/>
        </a:p>
      </dgm:t>
    </dgm:pt>
    <dgm:pt modelId="{9F55156B-A701-4804-BB1A-27B12DAC093C}">
      <dgm:prSet/>
      <dgm:spPr/>
      <dgm:t>
        <a:bodyPr/>
        <a:lstStyle/>
        <a:p>
          <a:pPr rtl="0"/>
          <a:r>
            <a:rPr lang="en-GB" dirty="0"/>
            <a:t>More families responding</a:t>
          </a:r>
          <a:r>
            <a:rPr lang="en-GB" dirty="0">
              <a:latin typeface="Calibri Light" panose="020F0302020204030204"/>
            </a:rPr>
            <a:t>                              </a:t>
          </a:r>
          <a:br>
            <a:rPr lang="en-GB" dirty="0">
              <a:latin typeface="Calibri Light" panose="020F0302020204030204"/>
            </a:rPr>
          </a:br>
          <a:r>
            <a:rPr lang="en-GB" dirty="0">
              <a:latin typeface="Calibri Light" panose="020F0302020204030204"/>
            </a:rPr>
            <a:t>              </a:t>
          </a:r>
          <a:r>
            <a:rPr lang="en-GB" dirty="0"/>
            <a:t>2018: Biggest group was 55-64</a:t>
          </a:r>
          <a:r>
            <a:rPr lang="en-GB" dirty="0">
              <a:latin typeface="Calibri Light" panose="020F0302020204030204"/>
            </a:rPr>
            <a:t>   </a:t>
          </a:r>
          <a:br>
            <a:rPr lang="en-GB" dirty="0">
              <a:latin typeface="Calibri Light" panose="020F0302020204030204"/>
            </a:rPr>
          </a:br>
          <a:r>
            <a:rPr lang="en-GB" dirty="0">
              <a:latin typeface="Calibri Light" panose="020F0302020204030204"/>
            </a:rPr>
            <a:t>              </a:t>
          </a:r>
          <a:r>
            <a:rPr lang="en-GB" dirty="0">
              <a:solidFill>
                <a:schemeClr val="tx1"/>
              </a:solidFill>
            </a:rPr>
            <a:t>2022: More spread across groups</a:t>
          </a:r>
          <a:endParaRPr lang="en-US" dirty="0">
            <a:solidFill>
              <a:schemeClr val="tx1"/>
            </a:solidFill>
          </a:endParaRPr>
        </a:p>
      </dgm:t>
    </dgm:pt>
    <dgm:pt modelId="{7D2182C4-02F5-42D0-AE75-2C93A2FBECE7}" type="parTrans" cxnId="{03508E35-D065-4A75-954C-DA52D162EE1E}">
      <dgm:prSet/>
      <dgm:spPr/>
      <dgm:t>
        <a:bodyPr/>
        <a:lstStyle/>
        <a:p>
          <a:endParaRPr lang="en-US"/>
        </a:p>
      </dgm:t>
    </dgm:pt>
    <dgm:pt modelId="{D234CC7C-1CC9-4327-91C2-B11007AEA8EE}" type="sibTrans" cxnId="{03508E35-D065-4A75-954C-DA52D162EE1E}">
      <dgm:prSet/>
      <dgm:spPr/>
      <dgm:t>
        <a:bodyPr/>
        <a:lstStyle/>
        <a:p>
          <a:endParaRPr lang="en-US"/>
        </a:p>
      </dgm:t>
    </dgm:pt>
    <dgm:pt modelId="{C7DF2149-6395-4BEC-A888-4AA608A91FA3}">
      <dgm:prSet/>
      <dgm:spPr/>
      <dgm:t>
        <a:bodyPr/>
        <a:lstStyle/>
        <a:p>
          <a:pPr rtl="0"/>
          <a:r>
            <a:rPr lang="en-GB" dirty="0"/>
            <a:t>Widespread impacts on people's lives </a:t>
          </a:r>
          <a:br>
            <a:rPr lang="en-GB" dirty="0">
              <a:latin typeface="Calibri Light" panose="020F0302020204030204"/>
            </a:rPr>
          </a:br>
          <a:r>
            <a:rPr lang="en-GB" dirty="0">
              <a:latin typeface="Calibri Light" panose="020F0302020204030204"/>
            </a:rPr>
            <a:t>     Health &amp; wellbeing | Impact</a:t>
          </a:r>
          <a:r>
            <a:rPr lang="en-GB" dirty="0"/>
            <a:t> of COVID</a:t>
          </a:r>
          <a:r>
            <a:rPr lang="en-GB" dirty="0">
              <a:latin typeface="Calibri Light" panose="020F0302020204030204"/>
            </a:rPr>
            <a:t> | Natural</a:t>
          </a:r>
          <a:r>
            <a:rPr lang="en-GB" dirty="0"/>
            <a:t> hazards </a:t>
          </a:r>
          <a:r>
            <a:rPr lang="en-GB" dirty="0">
              <a:latin typeface="Calibri Light" panose="020F0302020204030204"/>
            </a:rPr>
            <a:t>|No</a:t>
          </a:r>
          <a:r>
            <a:rPr lang="en-GB" dirty="0"/>
            <a:t> or inadequate insurance</a:t>
          </a:r>
          <a:endParaRPr lang="en-US" dirty="0"/>
        </a:p>
      </dgm:t>
    </dgm:pt>
    <dgm:pt modelId="{B19741C0-41B0-47E8-8BF4-744C09D347C7}" type="parTrans" cxnId="{FFE4476F-BCD3-4FCB-BC2C-D2EE74BA45F5}">
      <dgm:prSet/>
      <dgm:spPr/>
      <dgm:t>
        <a:bodyPr/>
        <a:lstStyle/>
        <a:p>
          <a:endParaRPr lang="en-US"/>
        </a:p>
      </dgm:t>
    </dgm:pt>
    <dgm:pt modelId="{04E6F5AD-A50C-4355-AF0C-F06DF86591C2}" type="sibTrans" cxnId="{FFE4476F-BCD3-4FCB-BC2C-D2EE74BA45F5}">
      <dgm:prSet/>
      <dgm:spPr/>
      <dgm:t>
        <a:bodyPr/>
        <a:lstStyle/>
        <a:p>
          <a:endParaRPr lang="en-US"/>
        </a:p>
      </dgm:t>
    </dgm:pt>
    <dgm:pt modelId="{FE00E1BE-F3E2-4736-9BBB-9F5639152B87}">
      <dgm:prSet/>
      <dgm:spPr/>
      <dgm:t>
        <a:bodyPr/>
        <a:lstStyle/>
        <a:p>
          <a:pPr rtl="0"/>
          <a:r>
            <a:rPr lang="en-GB" dirty="0"/>
            <a:t>Renters responding in high numbers</a:t>
          </a:r>
          <a:br>
            <a:rPr lang="en-GB" dirty="0">
              <a:solidFill>
                <a:srgbClr val="010000"/>
              </a:solidFill>
              <a:latin typeface="Calibri Light" panose="020F0302020204030204"/>
            </a:rPr>
          </a:br>
          <a:r>
            <a:rPr lang="en-GB" dirty="0">
              <a:latin typeface="Calibri Light" panose="020F0302020204030204"/>
            </a:rPr>
            <a:t>               </a:t>
          </a:r>
          <a:r>
            <a:rPr lang="en-GB" dirty="0"/>
            <a:t>59% renters in financial stress</a:t>
          </a:r>
          <a:endParaRPr lang="en-US" dirty="0"/>
        </a:p>
      </dgm:t>
    </dgm:pt>
    <dgm:pt modelId="{8AD93ABF-177E-480D-B303-14359A1F44E4}" type="parTrans" cxnId="{EFA755D9-BD8B-47A9-83C1-FFDBC4D52121}">
      <dgm:prSet/>
      <dgm:spPr/>
      <dgm:t>
        <a:bodyPr/>
        <a:lstStyle/>
        <a:p>
          <a:endParaRPr lang="en-US"/>
        </a:p>
      </dgm:t>
    </dgm:pt>
    <dgm:pt modelId="{99E88252-4440-494D-966A-624F7A7ECC16}" type="sibTrans" cxnId="{EFA755D9-BD8B-47A9-83C1-FFDBC4D52121}">
      <dgm:prSet/>
      <dgm:spPr/>
      <dgm:t>
        <a:bodyPr/>
        <a:lstStyle/>
        <a:p>
          <a:endParaRPr lang="en-US"/>
        </a:p>
      </dgm:t>
    </dgm:pt>
    <dgm:pt modelId="{A46BB020-CF29-4D67-883A-580D403D213D}" type="pres">
      <dgm:prSet presAssocID="{3F045B74-F7E1-4D12-B64C-1F6ECE0D8B0A}" presName="linear" presStyleCnt="0">
        <dgm:presLayoutVars>
          <dgm:animLvl val="lvl"/>
          <dgm:resizeHandles val="exact"/>
        </dgm:presLayoutVars>
      </dgm:prSet>
      <dgm:spPr/>
    </dgm:pt>
    <dgm:pt modelId="{D22A0FA8-0FD2-45E6-B8FF-29156732CF76}" type="pres">
      <dgm:prSet presAssocID="{41399923-BC48-4B3E-8F7F-08C0DE458136}" presName="parentText" presStyleLbl="node1" presStyleIdx="0" presStyleCnt="4">
        <dgm:presLayoutVars>
          <dgm:chMax val="0"/>
          <dgm:bulletEnabled val="1"/>
        </dgm:presLayoutVars>
      </dgm:prSet>
      <dgm:spPr/>
    </dgm:pt>
    <dgm:pt modelId="{3296A9BA-2185-471A-A332-7EA6BF85946A}" type="pres">
      <dgm:prSet presAssocID="{7DB36A78-0057-4CA2-982A-901BC4C0268F}" presName="spacer" presStyleCnt="0"/>
      <dgm:spPr/>
    </dgm:pt>
    <dgm:pt modelId="{80EEB722-8317-4F44-A476-DCA25E009D1C}" type="pres">
      <dgm:prSet presAssocID="{9F55156B-A701-4804-BB1A-27B12DAC093C}" presName="parentText" presStyleLbl="node1" presStyleIdx="1" presStyleCnt="4">
        <dgm:presLayoutVars>
          <dgm:chMax val="0"/>
          <dgm:bulletEnabled val="1"/>
        </dgm:presLayoutVars>
      </dgm:prSet>
      <dgm:spPr/>
    </dgm:pt>
    <dgm:pt modelId="{DCCECFD9-A302-408E-9D0F-DECD0DED87EE}" type="pres">
      <dgm:prSet presAssocID="{D234CC7C-1CC9-4327-91C2-B11007AEA8EE}" presName="spacer" presStyleCnt="0"/>
      <dgm:spPr/>
    </dgm:pt>
    <dgm:pt modelId="{33B979A8-1945-42D0-B2E8-92B8D8DE32EB}" type="pres">
      <dgm:prSet presAssocID="{C7DF2149-6395-4BEC-A888-4AA608A91FA3}" presName="parentText" presStyleLbl="node1" presStyleIdx="2" presStyleCnt="4">
        <dgm:presLayoutVars>
          <dgm:chMax val="0"/>
          <dgm:bulletEnabled val="1"/>
        </dgm:presLayoutVars>
      </dgm:prSet>
      <dgm:spPr/>
    </dgm:pt>
    <dgm:pt modelId="{E5E96942-DE69-4AC8-A3CF-B85FF1D21887}" type="pres">
      <dgm:prSet presAssocID="{04E6F5AD-A50C-4355-AF0C-F06DF86591C2}" presName="spacer" presStyleCnt="0"/>
      <dgm:spPr/>
    </dgm:pt>
    <dgm:pt modelId="{8BF7DBF0-7A5C-4E1D-8A45-BE005B2D4269}" type="pres">
      <dgm:prSet presAssocID="{FE00E1BE-F3E2-4736-9BBB-9F5639152B87}" presName="parentText" presStyleLbl="node1" presStyleIdx="3" presStyleCnt="4">
        <dgm:presLayoutVars>
          <dgm:chMax val="0"/>
          <dgm:bulletEnabled val="1"/>
        </dgm:presLayoutVars>
      </dgm:prSet>
      <dgm:spPr/>
    </dgm:pt>
  </dgm:ptLst>
  <dgm:cxnLst>
    <dgm:cxn modelId="{F2DEC826-9242-432B-80B6-12B0F7E894A0}" type="presOf" srcId="{9F55156B-A701-4804-BB1A-27B12DAC093C}" destId="{80EEB722-8317-4F44-A476-DCA25E009D1C}" srcOrd="0" destOrd="0" presId="urn:microsoft.com/office/officeart/2005/8/layout/vList2"/>
    <dgm:cxn modelId="{03508E35-D065-4A75-954C-DA52D162EE1E}" srcId="{3F045B74-F7E1-4D12-B64C-1F6ECE0D8B0A}" destId="{9F55156B-A701-4804-BB1A-27B12DAC093C}" srcOrd="1" destOrd="0" parTransId="{7D2182C4-02F5-42D0-AE75-2C93A2FBECE7}" sibTransId="{D234CC7C-1CC9-4327-91C2-B11007AEA8EE}"/>
    <dgm:cxn modelId="{BEE5B064-4FF9-4FFB-9248-26F6B08F321A}" type="presOf" srcId="{41399923-BC48-4B3E-8F7F-08C0DE458136}" destId="{D22A0FA8-0FD2-45E6-B8FF-29156732CF76}" srcOrd="0" destOrd="0" presId="urn:microsoft.com/office/officeart/2005/8/layout/vList2"/>
    <dgm:cxn modelId="{FFE4476F-BCD3-4FCB-BC2C-D2EE74BA45F5}" srcId="{3F045B74-F7E1-4D12-B64C-1F6ECE0D8B0A}" destId="{C7DF2149-6395-4BEC-A888-4AA608A91FA3}" srcOrd="2" destOrd="0" parTransId="{B19741C0-41B0-47E8-8BF4-744C09D347C7}" sibTransId="{04E6F5AD-A50C-4355-AF0C-F06DF86591C2}"/>
    <dgm:cxn modelId="{EFA755D9-BD8B-47A9-83C1-FFDBC4D52121}" srcId="{3F045B74-F7E1-4D12-B64C-1F6ECE0D8B0A}" destId="{FE00E1BE-F3E2-4736-9BBB-9F5639152B87}" srcOrd="3" destOrd="0" parTransId="{8AD93ABF-177E-480D-B303-14359A1F44E4}" sibTransId="{99E88252-4440-494D-966A-624F7A7ECC16}"/>
    <dgm:cxn modelId="{45607DE4-C262-427F-8CF9-85748BCBF1B6}" type="presOf" srcId="{C7DF2149-6395-4BEC-A888-4AA608A91FA3}" destId="{33B979A8-1945-42D0-B2E8-92B8D8DE32EB}" srcOrd="0" destOrd="0" presId="urn:microsoft.com/office/officeart/2005/8/layout/vList2"/>
    <dgm:cxn modelId="{0B2DF5F2-6008-499F-89F4-2449058BC510}" type="presOf" srcId="{FE00E1BE-F3E2-4736-9BBB-9F5639152B87}" destId="{8BF7DBF0-7A5C-4E1D-8A45-BE005B2D4269}" srcOrd="0" destOrd="0" presId="urn:microsoft.com/office/officeart/2005/8/layout/vList2"/>
    <dgm:cxn modelId="{AFD849F7-D7F1-41C6-9D85-4C31004C91F6}" type="presOf" srcId="{3F045B74-F7E1-4D12-B64C-1F6ECE0D8B0A}" destId="{A46BB020-CF29-4D67-883A-580D403D213D}" srcOrd="0" destOrd="0" presId="urn:microsoft.com/office/officeart/2005/8/layout/vList2"/>
    <dgm:cxn modelId="{FA05FCFE-A660-4826-8D51-583B60E7F5B0}" srcId="{3F045B74-F7E1-4D12-B64C-1F6ECE0D8B0A}" destId="{41399923-BC48-4B3E-8F7F-08C0DE458136}" srcOrd="0" destOrd="0" parTransId="{8141FE38-DBE7-4813-9B68-FA679CD70F5F}" sibTransId="{7DB36A78-0057-4CA2-982A-901BC4C0268F}"/>
    <dgm:cxn modelId="{5FEB513F-18D2-4069-89D2-78FACB5C9E21}" type="presParOf" srcId="{A46BB020-CF29-4D67-883A-580D403D213D}" destId="{D22A0FA8-0FD2-45E6-B8FF-29156732CF76}" srcOrd="0" destOrd="0" presId="urn:microsoft.com/office/officeart/2005/8/layout/vList2"/>
    <dgm:cxn modelId="{595A5CBA-2102-4B00-9C97-35193AF86814}" type="presParOf" srcId="{A46BB020-CF29-4D67-883A-580D403D213D}" destId="{3296A9BA-2185-471A-A332-7EA6BF85946A}" srcOrd="1" destOrd="0" presId="urn:microsoft.com/office/officeart/2005/8/layout/vList2"/>
    <dgm:cxn modelId="{29D96881-6E5F-467E-A70D-2271502072E6}" type="presParOf" srcId="{A46BB020-CF29-4D67-883A-580D403D213D}" destId="{80EEB722-8317-4F44-A476-DCA25E009D1C}" srcOrd="2" destOrd="0" presId="urn:microsoft.com/office/officeart/2005/8/layout/vList2"/>
    <dgm:cxn modelId="{6C54F67B-6BA7-4F85-A82C-A5F99EE6AA21}" type="presParOf" srcId="{A46BB020-CF29-4D67-883A-580D403D213D}" destId="{DCCECFD9-A302-408E-9D0F-DECD0DED87EE}" srcOrd="3" destOrd="0" presId="urn:microsoft.com/office/officeart/2005/8/layout/vList2"/>
    <dgm:cxn modelId="{A5E8DB9F-FDDF-417B-BA66-CE0B2764C410}" type="presParOf" srcId="{A46BB020-CF29-4D67-883A-580D403D213D}" destId="{33B979A8-1945-42D0-B2E8-92B8D8DE32EB}" srcOrd="4" destOrd="0" presId="urn:microsoft.com/office/officeart/2005/8/layout/vList2"/>
    <dgm:cxn modelId="{6B0CE9DB-B5C6-440E-A167-B5FE2AB9180B}" type="presParOf" srcId="{A46BB020-CF29-4D67-883A-580D403D213D}" destId="{E5E96942-DE69-4AC8-A3CF-B85FF1D21887}" srcOrd="5" destOrd="0" presId="urn:microsoft.com/office/officeart/2005/8/layout/vList2"/>
    <dgm:cxn modelId="{C5AED539-3B89-4717-8A7D-37606E1C52B0}" type="presParOf" srcId="{A46BB020-CF29-4D67-883A-580D403D213D}" destId="{8BF7DBF0-7A5C-4E1D-8A45-BE005B2D42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4D6286-979C-4AE3-812F-67C3068B6AF4}"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6FCDD3B6-5EE1-47D5-B763-4E719C4306E0}">
      <dgm:prSet/>
      <dgm:spPr/>
      <dgm:t>
        <a:bodyPr/>
        <a:lstStyle/>
        <a:p>
          <a:r>
            <a:rPr lang="en-AU"/>
            <a:t>Approx. 21% of  Shire residents are renters, which is lower than the state average</a:t>
          </a:r>
          <a:endParaRPr lang="en-US"/>
        </a:p>
      </dgm:t>
    </dgm:pt>
    <dgm:pt modelId="{AF2D28D0-9F1A-4D59-A2EE-E7715331C710}" type="parTrans" cxnId="{3573402D-83E1-4D02-89D0-106D47A12179}">
      <dgm:prSet/>
      <dgm:spPr/>
      <dgm:t>
        <a:bodyPr/>
        <a:lstStyle/>
        <a:p>
          <a:endParaRPr lang="en-US"/>
        </a:p>
      </dgm:t>
    </dgm:pt>
    <dgm:pt modelId="{57B09693-AD58-4703-9A0A-862E2822C03A}" type="sibTrans" cxnId="{3573402D-83E1-4D02-89D0-106D47A12179}">
      <dgm:prSet/>
      <dgm:spPr/>
      <dgm:t>
        <a:bodyPr/>
        <a:lstStyle/>
        <a:p>
          <a:endParaRPr lang="en-US"/>
        </a:p>
      </dgm:t>
    </dgm:pt>
    <dgm:pt modelId="{209732EC-859C-4EC7-9EDE-08CC803DA517}">
      <dgm:prSet/>
      <dgm:spPr/>
      <dgm:t>
        <a:bodyPr/>
        <a:lstStyle/>
        <a:p>
          <a:r>
            <a:rPr lang="en-AU"/>
            <a:t>Renters are over-represented (40%) as respondents to our housing needs survey</a:t>
          </a:r>
          <a:endParaRPr lang="en-US"/>
        </a:p>
      </dgm:t>
    </dgm:pt>
    <dgm:pt modelId="{48A15948-7A71-4FC6-98DE-BE454D48D1C2}" type="parTrans" cxnId="{71EE0A1E-E523-49C3-AC8F-EFD9E7143421}">
      <dgm:prSet/>
      <dgm:spPr/>
      <dgm:t>
        <a:bodyPr/>
        <a:lstStyle/>
        <a:p>
          <a:endParaRPr lang="en-US"/>
        </a:p>
      </dgm:t>
    </dgm:pt>
    <dgm:pt modelId="{EEB01D3E-EE0E-4EBB-BAA3-F000187F1B08}" type="sibTrans" cxnId="{71EE0A1E-E523-49C3-AC8F-EFD9E7143421}">
      <dgm:prSet/>
      <dgm:spPr/>
      <dgm:t>
        <a:bodyPr/>
        <a:lstStyle/>
        <a:p>
          <a:endParaRPr lang="en-US"/>
        </a:p>
      </dgm:t>
    </dgm:pt>
    <dgm:pt modelId="{3468E149-18D1-4433-B39E-4C4A79A5021C}">
      <dgm:prSet/>
      <dgm:spPr/>
      <dgm:t>
        <a:bodyPr/>
        <a:lstStyle/>
        <a:p>
          <a:r>
            <a:rPr lang="en-AU"/>
            <a:t>Approx. 25% of renters have an informal rental agreement, this tenure type can create an added layer of vulnerability or precarity </a:t>
          </a:r>
          <a:endParaRPr lang="en-US"/>
        </a:p>
      </dgm:t>
    </dgm:pt>
    <dgm:pt modelId="{CA3A3398-CEBF-4CB9-BC8E-EDCA15C41E3E}" type="parTrans" cxnId="{D700933E-E0C8-4F7A-A29E-0AECBA1B26F9}">
      <dgm:prSet/>
      <dgm:spPr/>
      <dgm:t>
        <a:bodyPr/>
        <a:lstStyle/>
        <a:p>
          <a:endParaRPr lang="en-US"/>
        </a:p>
      </dgm:t>
    </dgm:pt>
    <dgm:pt modelId="{14131C9B-7191-458D-93CA-BD34A01EA7A9}" type="sibTrans" cxnId="{D700933E-E0C8-4F7A-A29E-0AECBA1B26F9}">
      <dgm:prSet/>
      <dgm:spPr/>
      <dgm:t>
        <a:bodyPr/>
        <a:lstStyle/>
        <a:p>
          <a:endParaRPr lang="en-US"/>
        </a:p>
      </dgm:t>
    </dgm:pt>
    <dgm:pt modelId="{F088397F-3230-4BDF-BEF2-0DF4A37F766E}">
      <dgm:prSet/>
      <dgm:spPr/>
      <dgm:t>
        <a:bodyPr/>
        <a:lstStyle/>
        <a:p>
          <a:r>
            <a:rPr lang="en-AU"/>
            <a:t>For instance, these respondents indicated they have very short tenancy arrangements of between 1-6 months i.e. accelerated ‘Bellingen Shuffle?’</a:t>
          </a:r>
          <a:endParaRPr lang="en-US"/>
        </a:p>
      </dgm:t>
    </dgm:pt>
    <dgm:pt modelId="{6D996064-C843-4F92-A13A-D278A1600F17}" type="parTrans" cxnId="{293722F5-204C-4582-95F4-557B55716747}">
      <dgm:prSet/>
      <dgm:spPr/>
      <dgm:t>
        <a:bodyPr/>
        <a:lstStyle/>
        <a:p>
          <a:endParaRPr lang="en-US"/>
        </a:p>
      </dgm:t>
    </dgm:pt>
    <dgm:pt modelId="{1E25F7F2-D83D-4D59-B4BE-686DA0A25E32}" type="sibTrans" cxnId="{293722F5-204C-4582-95F4-557B55716747}">
      <dgm:prSet/>
      <dgm:spPr/>
      <dgm:t>
        <a:bodyPr/>
        <a:lstStyle/>
        <a:p>
          <a:endParaRPr lang="en-US"/>
        </a:p>
      </dgm:t>
    </dgm:pt>
    <dgm:pt modelId="{5977E904-EAE7-4BCB-AA62-AEDE527F046E}">
      <dgm:prSet/>
      <dgm:spPr/>
      <dgm:t>
        <a:bodyPr/>
        <a:lstStyle/>
        <a:p>
          <a:r>
            <a:rPr lang="en-AU"/>
            <a:t>A further 10% are either homeless or ‘other’, including folks still homeless after recent floods</a:t>
          </a:r>
          <a:endParaRPr lang="en-US"/>
        </a:p>
      </dgm:t>
    </dgm:pt>
    <dgm:pt modelId="{E0B7E660-DE74-4BCB-9756-0E03BE5D7F9D}" type="parTrans" cxnId="{55000AF4-789E-4999-A082-BB3485F0A9CA}">
      <dgm:prSet/>
      <dgm:spPr/>
      <dgm:t>
        <a:bodyPr/>
        <a:lstStyle/>
        <a:p>
          <a:endParaRPr lang="en-US"/>
        </a:p>
      </dgm:t>
    </dgm:pt>
    <dgm:pt modelId="{2AA3C97D-2449-47B4-90D8-B17F1750D0D6}" type="sibTrans" cxnId="{55000AF4-789E-4999-A082-BB3485F0A9CA}">
      <dgm:prSet/>
      <dgm:spPr/>
      <dgm:t>
        <a:bodyPr/>
        <a:lstStyle/>
        <a:p>
          <a:endParaRPr lang="en-US"/>
        </a:p>
      </dgm:t>
    </dgm:pt>
    <dgm:pt modelId="{AAF15EA4-F22E-4AFE-9C2F-C75BA1F29BAE}">
      <dgm:prSet/>
      <dgm:spPr/>
      <dgm:t>
        <a:bodyPr/>
        <a:lstStyle/>
        <a:p>
          <a:r>
            <a:rPr lang="en-AU"/>
            <a:t>Most significantly, rental stress has increased dramatically – see next slide:</a:t>
          </a:r>
          <a:endParaRPr lang="en-US"/>
        </a:p>
      </dgm:t>
    </dgm:pt>
    <dgm:pt modelId="{55840FB0-CAD7-4A3D-8F2E-57A91899A3C6}" type="parTrans" cxnId="{EAD98771-688D-4128-A16C-E143F4EFB7AD}">
      <dgm:prSet/>
      <dgm:spPr/>
      <dgm:t>
        <a:bodyPr/>
        <a:lstStyle/>
        <a:p>
          <a:endParaRPr lang="en-US"/>
        </a:p>
      </dgm:t>
    </dgm:pt>
    <dgm:pt modelId="{6EA28539-005F-484F-ACB8-2481275CD0C6}" type="sibTrans" cxnId="{EAD98771-688D-4128-A16C-E143F4EFB7AD}">
      <dgm:prSet/>
      <dgm:spPr/>
      <dgm:t>
        <a:bodyPr/>
        <a:lstStyle/>
        <a:p>
          <a:endParaRPr lang="en-US"/>
        </a:p>
      </dgm:t>
    </dgm:pt>
    <dgm:pt modelId="{F4E487B5-F82D-4938-A14A-680B28F8F331}" type="pres">
      <dgm:prSet presAssocID="{B04D6286-979C-4AE3-812F-67C3068B6AF4}" presName="diagram" presStyleCnt="0">
        <dgm:presLayoutVars>
          <dgm:dir/>
          <dgm:resizeHandles val="exact"/>
        </dgm:presLayoutVars>
      </dgm:prSet>
      <dgm:spPr/>
    </dgm:pt>
    <dgm:pt modelId="{7B6B595A-A1E2-4299-9748-7F166476545C}" type="pres">
      <dgm:prSet presAssocID="{6FCDD3B6-5EE1-47D5-B763-4E719C4306E0}" presName="node" presStyleLbl="node1" presStyleIdx="0" presStyleCnt="6">
        <dgm:presLayoutVars>
          <dgm:bulletEnabled val="1"/>
        </dgm:presLayoutVars>
      </dgm:prSet>
      <dgm:spPr/>
    </dgm:pt>
    <dgm:pt modelId="{175CCFEC-833A-4CCF-B5D7-B48305724E83}" type="pres">
      <dgm:prSet presAssocID="{57B09693-AD58-4703-9A0A-862E2822C03A}" presName="sibTrans" presStyleCnt="0"/>
      <dgm:spPr/>
    </dgm:pt>
    <dgm:pt modelId="{98E6DAD6-524C-4FC5-B707-00F98E58AD5D}" type="pres">
      <dgm:prSet presAssocID="{209732EC-859C-4EC7-9EDE-08CC803DA517}" presName="node" presStyleLbl="node1" presStyleIdx="1" presStyleCnt="6">
        <dgm:presLayoutVars>
          <dgm:bulletEnabled val="1"/>
        </dgm:presLayoutVars>
      </dgm:prSet>
      <dgm:spPr/>
    </dgm:pt>
    <dgm:pt modelId="{C71D2359-1703-4F7C-AACA-A092BF6C0441}" type="pres">
      <dgm:prSet presAssocID="{EEB01D3E-EE0E-4EBB-BAA3-F000187F1B08}" presName="sibTrans" presStyleCnt="0"/>
      <dgm:spPr/>
    </dgm:pt>
    <dgm:pt modelId="{E2559387-3FCB-4C12-92FC-D0E8E831BDC6}" type="pres">
      <dgm:prSet presAssocID="{3468E149-18D1-4433-B39E-4C4A79A5021C}" presName="node" presStyleLbl="node1" presStyleIdx="2" presStyleCnt="6">
        <dgm:presLayoutVars>
          <dgm:bulletEnabled val="1"/>
        </dgm:presLayoutVars>
      </dgm:prSet>
      <dgm:spPr/>
    </dgm:pt>
    <dgm:pt modelId="{A1450094-AF77-4F7D-9B6B-C6431072E019}" type="pres">
      <dgm:prSet presAssocID="{14131C9B-7191-458D-93CA-BD34A01EA7A9}" presName="sibTrans" presStyleCnt="0"/>
      <dgm:spPr/>
    </dgm:pt>
    <dgm:pt modelId="{946DCC1A-E923-4DFA-AEEB-99F26D266EAD}" type="pres">
      <dgm:prSet presAssocID="{F088397F-3230-4BDF-BEF2-0DF4A37F766E}" presName="node" presStyleLbl="node1" presStyleIdx="3" presStyleCnt="6">
        <dgm:presLayoutVars>
          <dgm:bulletEnabled val="1"/>
        </dgm:presLayoutVars>
      </dgm:prSet>
      <dgm:spPr/>
    </dgm:pt>
    <dgm:pt modelId="{F13C6447-0A20-4ACE-802A-106FFF6F61D3}" type="pres">
      <dgm:prSet presAssocID="{1E25F7F2-D83D-4D59-B4BE-686DA0A25E32}" presName="sibTrans" presStyleCnt="0"/>
      <dgm:spPr/>
    </dgm:pt>
    <dgm:pt modelId="{BAF2A5CD-9F13-430C-BFE3-8F6BB124E985}" type="pres">
      <dgm:prSet presAssocID="{5977E904-EAE7-4BCB-AA62-AEDE527F046E}" presName="node" presStyleLbl="node1" presStyleIdx="4" presStyleCnt="6">
        <dgm:presLayoutVars>
          <dgm:bulletEnabled val="1"/>
        </dgm:presLayoutVars>
      </dgm:prSet>
      <dgm:spPr/>
    </dgm:pt>
    <dgm:pt modelId="{FF078F4B-54C0-43DF-910A-42D1E686C682}" type="pres">
      <dgm:prSet presAssocID="{2AA3C97D-2449-47B4-90D8-B17F1750D0D6}" presName="sibTrans" presStyleCnt="0"/>
      <dgm:spPr/>
    </dgm:pt>
    <dgm:pt modelId="{D5FD8262-0014-4693-8EC9-2402DBDF73AC}" type="pres">
      <dgm:prSet presAssocID="{AAF15EA4-F22E-4AFE-9C2F-C75BA1F29BAE}" presName="node" presStyleLbl="node1" presStyleIdx="5" presStyleCnt="6">
        <dgm:presLayoutVars>
          <dgm:bulletEnabled val="1"/>
        </dgm:presLayoutVars>
      </dgm:prSet>
      <dgm:spPr/>
    </dgm:pt>
  </dgm:ptLst>
  <dgm:cxnLst>
    <dgm:cxn modelId="{E95E9200-5116-470B-9EFF-B37EDF4F4BD5}" type="presOf" srcId="{AAF15EA4-F22E-4AFE-9C2F-C75BA1F29BAE}" destId="{D5FD8262-0014-4693-8EC9-2402DBDF73AC}" srcOrd="0" destOrd="0" presId="urn:microsoft.com/office/officeart/2005/8/layout/default"/>
    <dgm:cxn modelId="{F6976706-E2E4-4C53-B2D8-C3AD83398641}" type="presOf" srcId="{6FCDD3B6-5EE1-47D5-B763-4E719C4306E0}" destId="{7B6B595A-A1E2-4299-9748-7F166476545C}" srcOrd="0" destOrd="0" presId="urn:microsoft.com/office/officeart/2005/8/layout/default"/>
    <dgm:cxn modelId="{71EE0A1E-E523-49C3-AC8F-EFD9E7143421}" srcId="{B04D6286-979C-4AE3-812F-67C3068B6AF4}" destId="{209732EC-859C-4EC7-9EDE-08CC803DA517}" srcOrd="1" destOrd="0" parTransId="{48A15948-7A71-4FC6-98DE-BE454D48D1C2}" sibTransId="{EEB01D3E-EE0E-4EBB-BAA3-F000187F1B08}"/>
    <dgm:cxn modelId="{A3A69B1F-6DAE-483A-B5ED-BCA95997A8C5}" type="presOf" srcId="{5977E904-EAE7-4BCB-AA62-AEDE527F046E}" destId="{BAF2A5CD-9F13-430C-BFE3-8F6BB124E985}" srcOrd="0" destOrd="0" presId="urn:microsoft.com/office/officeart/2005/8/layout/default"/>
    <dgm:cxn modelId="{3573402D-83E1-4D02-89D0-106D47A12179}" srcId="{B04D6286-979C-4AE3-812F-67C3068B6AF4}" destId="{6FCDD3B6-5EE1-47D5-B763-4E719C4306E0}" srcOrd="0" destOrd="0" parTransId="{AF2D28D0-9F1A-4D59-A2EE-E7715331C710}" sibTransId="{57B09693-AD58-4703-9A0A-862E2822C03A}"/>
    <dgm:cxn modelId="{86FF2031-C401-4B22-BC3D-9383AB68B1CE}" type="presOf" srcId="{209732EC-859C-4EC7-9EDE-08CC803DA517}" destId="{98E6DAD6-524C-4FC5-B707-00F98E58AD5D}" srcOrd="0" destOrd="0" presId="urn:microsoft.com/office/officeart/2005/8/layout/default"/>
    <dgm:cxn modelId="{D700933E-E0C8-4F7A-A29E-0AECBA1B26F9}" srcId="{B04D6286-979C-4AE3-812F-67C3068B6AF4}" destId="{3468E149-18D1-4433-B39E-4C4A79A5021C}" srcOrd="2" destOrd="0" parTransId="{CA3A3398-CEBF-4CB9-BC8E-EDCA15C41E3E}" sibTransId="{14131C9B-7191-458D-93CA-BD34A01EA7A9}"/>
    <dgm:cxn modelId="{37D63840-939F-4AD4-BCD2-0D040C238A89}" type="presOf" srcId="{B04D6286-979C-4AE3-812F-67C3068B6AF4}" destId="{F4E487B5-F82D-4938-A14A-680B28F8F331}" srcOrd="0" destOrd="0" presId="urn:microsoft.com/office/officeart/2005/8/layout/default"/>
    <dgm:cxn modelId="{EAD98771-688D-4128-A16C-E143F4EFB7AD}" srcId="{B04D6286-979C-4AE3-812F-67C3068B6AF4}" destId="{AAF15EA4-F22E-4AFE-9C2F-C75BA1F29BAE}" srcOrd="5" destOrd="0" parTransId="{55840FB0-CAD7-4A3D-8F2E-57A91899A3C6}" sibTransId="{6EA28539-005F-484F-ACB8-2481275CD0C6}"/>
    <dgm:cxn modelId="{04DA999D-5BB1-4D8B-8E1E-510EDE319A5D}" type="presOf" srcId="{F088397F-3230-4BDF-BEF2-0DF4A37F766E}" destId="{946DCC1A-E923-4DFA-AEEB-99F26D266EAD}" srcOrd="0" destOrd="0" presId="urn:microsoft.com/office/officeart/2005/8/layout/default"/>
    <dgm:cxn modelId="{768FB5A0-462A-47AD-84F6-F707B29768AD}" type="presOf" srcId="{3468E149-18D1-4433-B39E-4C4A79A5021C}" destId="{E2559387-3FCB-4C12-92FC-D0E8E831BDC6}" srcOrd="0" destOrd="0" presId="urn:microsoft.com/office/officeart/2005/8/layout/default"/>
    <dgm:cxn modelId="{55000AF4-789E-4999-A082-BB3485F0A9CA}" srcId="{B04D6286-979C-4AE3-812F-67C3068B6AF4}" destId="{5977E904-EAE7-4BCB-AA62-AEDE527F046E}" srcOrd="4" destOrd="0" parTransId="{E0B7E660-DE74-4BCB-9756-0E03BE5D7F9D}" sibTransId="{2AA3C97D-2449-47B4-90D8-B17F1750D0D6}"/>
    <dgm:cxn modelId="{293722F5-204C-4582-95F4-557B55716747}" srcId="{B04D6286-979C-4AE3-812F-67C3068B6AF4}" destId="{F088397F-3230-4BDF-BEF2-0DF4A37F766E}" srcOrd="3" destOrd="0" parTransId="{6D996064-C843-4F92-A13A-D278A1600F17}" sibTransId="{1E25F7F2-D83D-4D59-B4BE-686DA0A25E32}"/>
    <dgm:cxn modelId="{99F44B4A-5546-460A-998D-3F143FD2A502}" type="presParOf" srcId="{F4E487B5-F82D-4938-A14A-680B28F8F331}" destId="{7B6B595A-A1E2-4299-9748-7F166476545C}" srcOrd="0" destOrd="0" presId="urn:microsoft.com/office/officeart/2005/8/layout/default"/>
    <dgm:cxn modelId="{ACE0695C-30EB-4C8F-9AE7-EF55E2FF83CB}" type="presParOf" srcId="{F4E487B5-F82D-4938-A14A-680B28F8F331}" destId="{175CCFEC-833A-4CCF-B5D7-B48305724E83}" srcOrd="1" destOrd="0" presId="urn:microsoft.com/office/officeart/2005/8/layout/default"/>
    <dgm:cxn modelId="{EFD8F82E-6CEA-4373-AE2B-0330F551028F}" type="presParOf" srcId="{F4E487B5-F82D-4938-A14A-680B28F8F331}" destId="{98E6DAD6-524C-4FC5-B707-00F98E58AD5D}" srcOrd="2" destOrd="0" presId="urn:microsoft.com/office/officeart/2005/8/layout/default"/>
    <dgm:cxn modelId="{6D0E4B88-3928-4F04-A41B-0DB54B881257}" type="presParOf" srcId="{F4E487B5-F82D-4938-A14A-680B28F8F331}" destId="{C71D2359-1703-4F7C-AACA-A092BF6C0441}" srcOrd="3" destOrd="0" presId="urn:microsoft.com/office/officeart/2005/8/layout/default"/>
    <dgm:cxn modelId="{A6EBD3B2-BED8-4040-9886-7BA467ADBC05}" type="presParOf" srcId="{F4E487B5-F82D-4938-A14A-680B28F8F331}" destId="{E2559387-3FCB-4C12-92FC-D0E8E831BDC6}" srcOrd="4" destOrd="0" presId="urn:microsoft.com/office/officeart/2005/8/layout/default"/>
    <dgm:cxn modelId="{9B1C1436-C0A6-4274-AC93-EBDDC9BD342A}" type="presParOf" srcId="{F4E487B5-F82D-4938-A14A-680B28F8F331}" destId="{A1450094-AF77-4F7D-9B6B-C6431072E019}" srcOrd="5" destOrd="0" presId="urn:microsoft.com/office/officeart/2005/8/layout/default"/>
    <dgm:cxn modelId="{610DE23D-22DB-41B4-A50F-A8961ADC3A26}" type="presParOf" srcId="{F4E487B5-F82D-4938-A14A-680B28F8F331}" destId="{946DCC1A-E923-4DFA-AEEB-99F26D266EAD}" srcOrd="6" destOrd="0" presId="urn:microsoft.com/office/officeart/2005/8/layout/default"/>
    <dgm:cxn modelId="{260732F6-69E1-4F7A-8328-B00F784628DD}" type="presParOf" srcId="{F4E487B5-F82D-4938-A14A-680B28F8F331}" destId="{F13C6447-0A20-4ACE-802A-106FFF6F61D3}" srcOrd="7" destOrd="0" presId="urn:microsoft.com/office/officeart/2005/8/layout/default"/>
    <dgm:cxn modelId="{3078471C-8E36-4005-B6EC-45F18DC91E83}" type="presParOf" srcId="{F4E487B5-F82D-4938-A14A-680B28F8F331}" destId="{BAF2A5CD-9F13-430C-BFE3-8F6BB124E985}" srcOrd="8" destOrd="0" presId="urn:microsoft.com/office/officeart/2005/8/layout/default"/>
    <dgm:cxn modelId="{42A4B5D5-3CC5-4EBC-8D82-70775EF05B22}" type="presParOf" srcId="{F4E487B5-F82D-4938-A14A-680B28F8F331}" destId="{FF078F4B-54C0-43DF-910A-42D1E686C682}" srcOrd="9" destOrd="0" presId="urn:microsoft.com/office/officeart/2005/8/layout/default"/>
    <dgm:cxn modelId="{EA70995E-A3B5-4E94-B3C6-6B7EDEB6530E}" type="presParOf" srcId="{F4E487B5-F82D-4938-A14A-680B28F8F331}" destId="{D5FD8262-0014-4693-8EC9-2402DBDF73AC}"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91C6AA-417E-42C0-8D72-0FC4A8002CD3}" type="doc">
      <dgm:prSet loTypeId="urn:microsoft.com/office/officeart/2005/8/layout/default" loCatId="list" qsTypeId="urn:microsoft.com/office/officeart/2005/8/quickstyle/simple2" qsCatId="simple" csTypeId="urn:microsoft.com/office/officeart/2005/8/colors/accent6_2" csCatId="accent6"/>
      <dgm:spPr/>
      <dgm:t>
        <a:bodyPr/>
        <a:lstStyle/>
        <a:p>
          <a:endParaRPr lang="en-US"/>
        </a:p>
      </dgm:t>
    </dgm:pt>
    <dgm:pt modelId="{00489E76-CDC3-486D-8B6A-730327F8487B}">
      <dgm:prSet/>
      <dgm:spPr/>
      <dgm:t>
        <a:bodyPr/>
        <a:lstStyle/>
        <a:p>
          <a:r>
            <a:rPr lang="en-AU"/>
            <a:t>“We have moved every year since we moved here in 2012.”</a:t>
          </a:r>
          <a:endParaRPr lang="en-US"/>
        </a:p>
      </dgm:t>
    </dgm:pt>
    <dgm:pt modelId="{9DE99609-B98B-4FD1-BD17-CF8ED7897028}" type="parTrans" cxnId="{29DC2100-D525-4E32-9791-FFA2C45EB87F}">
      <dgm:prSet/>
      <dgm:spPr/>
      <dgm:t>
        <a:bodyPr/>
        <a:lstStyle/>
        <a:p>
          <a:endParaRPr lang="en-US"/>
        </a:p>
      </dgm:t>
    </dgm:pt>
    <dgm:pt modelId="{813E9BE4-49C0-4D75-ACD0-393400744D58}" type="sibTrans" cxnId="{29DC2100-D525-4E32-9791-FFA2C45EB87F}">
      <dgm:prSet/>
      <dgm:spPr/>
      <dgm:t>
        <a:bodyPr/>
        <a:lstStyle/>
        <a:p>
          <a:endParaRPr lang="en-US"/>
        </a:p>
      </dgm:t>
    </dgm:pt>
    <dgm:pt modelId="{FBE5FC4B-845E-4781-BC00-EA873F2BECE8}">
      <dgm:prSet/>
      <dgm:spPr/>
      <dgm:t>
        <a:bodyPr/>
        <a:lstStyle/>
        <a:p>
          <a:r>
            <a:rPr lang="en-AU"/>
            <a:t>“House is being sold. We thought this day would come and were planning to buy but prices have escaped our reach. It's terrifying.”</a:t>
          </a:r>
          <a:endParaRPr lang="en-US"/>
        </a:p>
      </dgm:t>
    </dgm:pt>
    <dgm:pt modelId="{8084864E-E7B0-4F25-BA95-4504A1FF88F6}" type="parTrans" cxnId="{EAF26D92-EDCB-48DE-B4CF-28AACC42C227}">
      <dgm:prSet/>
      <dgm:spPr/>
      <dgm:t>
        <a:bodyPr/>
        <a:lstStyle/>
        <a:p>
          <a:endParaRPr lang="en-US"/>
        </a:p>
      </dgm:t>
    </dgm:pt>
    <dgm:pt modelId="{E1C18793-4AB2-49D8-941A-BB75A62DC7C5}" type="sibTrans" cxnId="{EAF26D92-EDCB-48DE-B4CF-28AACC42C227}">
      <dgm:prSet/>
      <dgm:spPr/>
      <dgm:t>
        <a:bodyPr/>
        <a:lstStyle/>
        <a:p>
          <a:endParaRPr lang="en-US"/>
        </a:p>
      </dgm:t>
    </dgm:pt>
    <dgm:pt modelId="{F08D5706-F760-4452-8EF2-06A758E85285}">
      <dgm:prSet/>
      <dgm:spPr/>
      <dgm:t>
        <a:bodyPr/>
        <a:lstStyle/>
        <a:p>
          <a:r>
            <a:rPr lang="en-AU"/>
            <a:t>“I couldn't get a rental if I tried. Living in a van on my in-laws property with minimal income due to covid destroying my business. There have been a few I've looked at but I wasn't even considered.”</a:t>
          </a:r>
          <a:endParaRPr lang="en-US"/>
        </a:p>
      </dgm:t>
    </dgm:pt>
    <dgm:pt modelId="{5369E296-52C9-43DC-A725-021A51327A81}" type="parTrans" cxnId="{0F8731FC-A570-4B02-B01F-C1538D95E6AC}">
      <dgm:prSet/>
      <dgm:spPr/>
      <dgm:t>
        <a:bodyPr/>
        <a:lstStyle/>
        <a:p>
          <a:endParaRPr lang="en-US"/>
        </a:p>
      </dgm:t>
    </dgm:pt>
    <dgm:pt modelId="{F9391F1C-4E67-45CA-AF38-3A8787BE27F0}" type="sibTrans" cxnId="{0F8731FC-A570-4B02-B01F-C1538D95E6AC}">
      <dgm:prSet/>
      <dgm:spPr/>
      <dgm:t>
        <a:bodyPr/>
        <a:lstStyle/>
        <a:p>
          <a:endParaRPr lang="en-US"/>
        </a:p>
      </dgm:t>
    </dgm:pt>
    <dgm:pt modelId="{47547966-5A53-43D3-977F-C591492C54E9}">
      <dgm:prSet/>
      <dgm:spPr/>
      <dgm:t>
        <a:bodyPr/>
        <a:lstStyle/>
        <a:p>
          <a:r>
            <a:rPr lang="en-AU"/>
            <a:t>“I have been subject to unrealistic rental increases and difficult landlord agents. Definitely stressful. I grew up here and returned 5 years ago and it’s gotten worse every year.”</a:t>
          </a:r>
          <a:endParaRPr lang="en-US"/>
        </a:p>
      </dgm:t>
    </dgm:pt>
    <dgm:pt modelId="{14F263EB-E169-4370-A23C-3F527609AA18}" type="parTrans" cxnId="{88CFB043-1086-4706-BDB3-54E7D7EB8118}">
      <dgm:prSet/>
      <dgm:spPr/>
      <dgm:t>
        <a:bodyPr/>
        <a:lstStyle/>
        <a:p>
          <a:endParaRPr lang="en-US"/>
        </a:p>
      </dgm:t>
    </dgm:pt>
    <dgm:pt modelId="{54708A4C-BEEF-4ED3-9B00-9416740F4429}" type="sibTrans" cxnId="{88CFB043-1086-4706-BDB3-54E7D7EB8118}">
      <dgm:prSet/>
      <dgm:spPr/>
      <dgm:t>
        <a:bodyPr/>
        <a:lstStyle/>
        <a:p>
          <a:endParaRPr lang="en-US"/>
        </a:p>
      </dgm:t>
    </dgm:pt>
    <dgm:pt modelId="{50E65DDB-C561-4637-B5DA-31050A0468C1}">
      <dgm:prSet/>
      <dgm:spPr/>
      <dgm:t>
        <a:bodyPr/>
        <a:lstStyle/>
        <a:p>
          <a:pPr rtl="0"/>
          <a:r>
            <a:rPr lang="en-AU"/>
            <a:t>“ Prior to buying I was forced to move every </a:t>
          </a:r>
          <a:r>
            <a:rPr lang="en-AU">
              <a:latin typeface="Calibri Light" panose="020F0302020204030204"/>
            </a:rPr>
            <a:t>6 months</a:t>
          </a:r>
          <a:r>
            <a:rPr lang="en-AU"/>
            <a:t> for 3 years.”</a:t>
          </a:r>
          <a:endParaRPr lang="en-US"/>
        </a:p>
      </dgm:t>
    </dgm:pt>
    <dgm:pt modelId="{E6BEC619-0D49-477B-9648-AA9BB123BD0A}" type="parTrans" cxnId="{6540BA54-19B8-4D8F-9531-C8C7B1DF6344}">
      <dgm:prSet/>
      <dgm:spPr/>
      <dgm:t>
        <a:bodyPr/>
        <a:lstStyle/>
        <a:p>
          <a:endParaRPr lang="en-US"/>
        </a:p>
      </dgm:t>
    </dgm:pt>
    <dgm:pt modelId="{B4EBBE99-02F4-4602-83AA-84131386BDFC}" type="sibTrans" cxnId="{6540BA54-19B8-4D8F-9531-C8C7B1DF6344}">
      <dgm:prSet/>
      <dgm:spPr/>
      <dgm:t>
        <a:bodyPr/>
        <a:lstStyle/>
        <a:p>
          <a:endParaRPr lang="en-US"/>
        </a:p>
      </dgm:t>
    </dgm:pt>
    <dgm:pt modelId="{E8C6ED20-79E9-410E-90AF-FD6B91248984}" type="pres">
      <dgm:prSet presAssocID="{3991C6AA-417E-42C0-8D72-0FC4A8002CD3}" presName="diagram" presStyleCnt="0">
        <dgm:presLayoutVars>
          <dgm:dir/>
          <dgm:resizeHandles val="exact"/>
        </dgm:presLayoutVars>
      </dgm:prSet>
      <dgm:spPr/>
    </dgm:pt>
    <dgm:pt modelId="{573DB151-CB57-49B9-A809-C318B758CB55}" type="pres">
      <dgm:prSet presAssocID="{00489E76-CDC3-486D-8B6A-730327F8487B}" presName="node" presStyleLbl="node1" presStyleIdx="0" presStyleCnt="5">
        <dgm:presLayoutVars>
          <dgm:bulletEnabled val="1"/>
        </dgm:presLayoutVars>
      </dgm:prSet>
      <dgm:spPr/>
    </dgm:pt>
    <dgm:pt modelId="{09E8FE42-44C4-4EB4-8AAE-77B90796771C}" type="pres">
      <dgm:prSet presAssocID="{813E9BE4-49C0-4D75-ACD0-393400744D58}" presName="sibTrans" presStyleCnt="0"/>
      <dgm:spPr/>
    </dgm:pt>
    <dgm:pt modelId="{5E2167DC-A7F1-4082-85DC-6D088DAAA802}" type="pres">
      <dgm:prSet presAssocID="{FBE5FC4B-845E-4781-BC00-EA873F2BECE8}" presName="node" presStyleLbl="node1" presStyleIdx="1" presStyleCnt="5">
        <dgm:presLayoutVars>
          <dgm:bulletEnabled val="1"/>
        </dgm:presLayoutVars>
      </dgm:prSet>
      <dgm:spPr/>
    </dgm:pt>
    <dgm:pt modelId="{E7B8631C-B1DE-402F-A668-E9979DE86BBA}" type="pres">
      <dgm:prSet presAssocID="{E1C18793-4AB2-49D8-941A-BB75A62DC7C5}" presName="sibTrans" presStyleCnt="0"/>
      <dgm:spPr/>
    </dgm:pt>
    <dgm:pt modelId="{DFBC532A-E70A-4FD2-A62A-B22B2F2FC186}" type="pres">
      <dgm:prSet presAssocID="{F08D5706-F760-4452-8EF2-06A758E85285}" presName="node" presStyleLbl="node1" presStyleIdx="2" presStyleCnt="5">
        <dgm:presLayoutVars>
          <dgm:bulletEnabled val="1"/>
        </dgm:presLayoutVars>
      </dgm:prSet>
      <dgm:spPr/>
    </dgm:pt>
    <dgm:pt modelId="{C5913BDB-B66D-4A4E-AA2F-CD84A0AE0F81}" type="pres">
      <dgm:prSet presAssocID="{F9391F1C-4E67-45CA-AF38-3A8787BE27F0}" presName="sibTrans" presStyleCnt="0"/>
      <dgm:spPr/>
    </dgm:pt>
    <dgm:pt modelId="{EB932C1F-5D77-4E7F-B686-0342B622354A}" type="pres">
      <dgm:prSet presAssocID="{47547966-5A53-43D3-977F-C591492C54E9}" presName="node" presStyleLbl="node1" presStyleIdx="3" presStyleCnt="5">
        <dgm:presLayoutVars>
          <dgm:bulletEnabled val="1"/>
        </dgm:presLayoutVars>
      </dgm:prSet>
      <dgm:spPr/>
    </dgm:pt>
    <dgm:pt modelId="{8A3143B8-110B-469F-AAE0-4C1EE9591CAE}" type="pres">
      <dgm:prSet presAssocID="{54708A4C-BEEF-4ED3-9B00-9416740F4429}" presName="sibTrans" presStyleCnt="0"/>
      <dgm:spPr/>
    </dgm:pt>
    <dgm:pt modelId="{0A19A689-16F5-4AD1-AC79-7EE269F9F2D8}" type="pres">
      <dgm:prSet presAssocID="{50E65DDB-C561-4637-B5DA-31050A0468C1}" presName="node" presStyleLbl="node1" presStyleIdx="4" presStyleCnt="5">
        <dgm:presLayoutVars>
          <dgm:bulletEnabled val="1"/>
        </dgm:presLayoutVars>
      </dgm:prSet>
      <dgm:spPr/>
    </dgm:pt>
  </dgm:ptLst>
  <dgm:cxnLst>
    <dgm:cxn modelId="{29DC2100-D525-4E32-9791-FFA2C45EB87F}" srcId="{3991C6AA-417E-42C0-8D72-0FC4A8002CD3}" destId="{00489E76-CDC3-486D-8B6A-730327F8487B}" srcOrd="0" destOrd="0" parTransId="{9DE99609-B98B-4FD1-BD17-CF8ED7897028}" sibTransId="{813E9BE4-49C0-4D75-ACD0-393400744D58}"/>
    <dgm:cxn modelId="{27E0420F-DAA4-4363-827D-D5B6F7FA0866}" type="presOf" srcId="{47547966-5A53-43D3-977F-C591492C54E9}" destId="{EB932C1F-5D77-4E7F-B686-0342B622354A}" srcOrd="0" destOrd="0" presId="urn:microsoft.com/office/officeart/2005/8/layout/default"/>
    <dgm:cxn modelId="{8D8CB613-640B-4047-8110-FEA8E021A5FF}" type="presOf" srcId="{FBE5FC4B-845E-4781-BC00-EA873F2BECE8}" destId="{5E2167DC-A7F1-4082-85DC-6D088DAAA802}" srcOrd="0" destOrd="0" presId="urn:microsoft.com/office/officeart/2005/8/layout/default"/>
    <dgm:cxn modelId="{45797E30-A229-44F8-B240-6CD1E2D13A3D}" type="presOf" srcId="{3991C6AA-417E-42C0-8D72-0FC4A8002CD3}" destId="{E8C6ED20-79E9-410E-90AF-FD6B91248984}" srcOrd="0" destOrd="0" presId="urn:microsoft.com/office/officeart/2005/8/layout/default"/>
    <dgm:cxn modelId="{88CFB043-1086-4706-BDB3-54E7D7EB8118}" srcId="{3991C6AA-417E-42C0-8D72-0FC4A8002CD3}" destId="{47547966-5A53-43D3-977F-C591492C54E9}" srcOrd="3" destOrd="0" parTransId="{14F263EB-E169-4370-A23C-3F527609AA18}" sibTransId="{54708A4C-BEEF-4ED3-9B00-9416740F4429}"/>
    <dgm:cxn modelId="{5FF47E53-FC2D-4486-A973-D86B9AC4CD4F}" type="presOf" srcId="{00489E76-CDC3-486D-8B6A-730327F8487B}" destId="{573DB151-CB57-49B9-A809-C318B758CB55}" srcOrd="0" destOrd="0" presId="urn:microsoft.com/office/officeart/2005/8/layout/default"/>
    <dgm:cxn modelId="{6540BA54-19B8-4D8F-9531-C8C7B1DF6344}" srcId="{3991C6AA-417E-42C0-8D72-0FC4A8002CD3}" destId="{50E65DDB-C561-4637-B5DA-31050A0468C1}" srcOrd="4" destOrd="0" parTransId="{E6BEC619-0D49-477B-9648-AA9BB123BD0A}" sibTransId="{B4EBBE99-02F4-4602-83AA-84131386BDFC}"/>
    <dgm:cxn modelId="{366BF57D-A2BC-4F8B-AF52-B21B06D6B5EE}" type="presOf" srcId="{F08D5706-F760-4452-8EF2-06A758E85285}" destId="{DFBC532A-E70A-4FD2-A62A-B22B2F2FC186}" srcOrd="0" destOrd="0" presId="urn:microsoft.com/office/officeart/2005/8/layout/default"/>
    <dgm:cxn modelId="{EAF26D92-EDCB-48DE-B4CF-28AACC42C227}" srcId="{3991C6AA-417E-42C0-8D72-0FC4A8002CD3}" destId="{FBE5FC4B-845E-4781-BC00-EA873F2BECE8}" srcOrd="1" destOrd="0" parTransId="{8084864E-E7B0-4F25-BA95-4504A1FF88F6}" sibTransId="{E1C18793-4AB2-49D8-941A-BB75A62DC7C5}"/>
    <dgm:cxn modelId="{3F07E49C-29A2-43DB-A148-29451DB23C22}" type="presOf" srcId="{50E65DDB-C561-4637-B5DA-31050A0468C1}" destId="{0A19A689-16F5-4AD1-AC79-7EE269F9F2D8}" srcOrd="0" destOrd="0" presId="urn:microsoft.com/office/officeart/2005/8/layout/default"/>
    <dgm:cxn modelId="{0F8731FC-A570-4B02-B01F-C1538D95E6AC}" srcId="{3991C6AA-417E-42C0-8D72-0FC4A8002CD3}" destId="{F08D5706-F760-4452-8EF2-06A758E85285}" srcOrd="2" destOrd="0" parTransId="{5369E296-52C9-43DC-A725-021A51327A81}" sibTransId="{F9391F1C-4E67-45CA-AF38-3A8787BE27F0}"/>
    <dgm:cxn modelId="{11DC29F3-D3B6-4E17-BF44-D635E004158E}" type="presParOf" srcId="{E8C6ED20-79E9-410E-90AF-FD6B91248984}" destId="{573DB151-CB57-49B9-A809-C318B758CB55}" srcOrd="0" destOrd="0" presId="urn:microsoft.com/office/officeart/2005/8/layout/default"/>
    <dgm:cxn modelId="{99FF6C7C-8E5B-4386-873F-B9A9988E1343}" type="presParOf" srcId="{E8C6ED20-79E9-410E-90AF-FD6B91248984}" destId="{09E8FE42-44C4-4EB4-8AAE-77B90796771C}" srcOrd="1" destOrd="0" presId="urn:microsoft.com/office/officeart/2005/8/layout/default"/>
    <dgm:cxn modelId="{8FE962DA-F155-40D7-AEE5-9BB779F1EDEA}" type="presParOf" srcId="{E8C6ED20-79E9-410E-90AF-FD6B91248984}" destId="{5E2167DC-A7F1-4082-85DC-6D088DAAA802}" srcOrd="2" destOrd="0" presId="urn:microsoft.com/office/officeart/2005/8/layout/default"/>
    <dgm:cxn modelId="{667A58D3-A81E-4C53-B615-883AA8252C46}" type="presParOf" srcId="{E8C6ED20-79E9-410E-90AF-FD6B91248984}" destId="{E7B8631C-B1DE-402F-A668-E9979DE86BBA}" srcOrd="3" destOrd="0" presId="urn:microsoft.com/office/officeart/2005/8/layout/default"/>
    <dgm:cxn modelId="{CBA9012D-5B4C-4487-8BA1-11E2E06E4566}" type="presParOf" srcId="{E8C6ED20-79E9-410E-90AF-FD6B91248984}" destId="{DFBC532A-E70A-4FD2-A62A-B22B2F2FC186}" srcOrd="4" destOrd="0" presId="urn:microsoft.com/office/officeart/2005/8/layout/default"/>
    <dgm:cxn modelId="{CC0445C8-BAD7-41B9-89B7-27C44D5CE860}" type="presParOf" srcId="{E8C6ED20-79E9-410E-90AF-FD6B91248984}" destId="{C5913BDB-B66D-4A4E-AA2F-CD84A0AE0F81}" srcOrd="5" destOrd="0" presId="urn:microsoft.com/office/officeart/2005/8/layout/default"/>
    <dgm:cxn modelId="{83075148-DEC4-4C2A-9413-72B25609E6D0}" type="presParOf" srcId="{E8C6ED20-79E9-410E-90AF-FD6B91248984}" destId="{EB932C1F-5D77-4E7F-B686-0342B622354A}" srcOrd="6" destOrd="0" presId="urn:microsoft.com/office/officeart/2005/8/layout/default"/>
    <dgm:cxn modelId="{95E207B3-D9F1-4877-BE2F-B62E7305E604}" type="presParOf" srcId="{E8C6ED20-79E9-410E-90AF-FD6B91248984}" destId="{8A3143B8-110B-469F-AAE0-4C1EE9591CAE}" srcOrd="7" destOrd="0" presId="urn:microsoft.com/office/officeart/2005/8/layout/default"/>
    <dgm:cxn modelId="{3F170D4F-ECB9-42E0-92E5-1EF24A376FDA}" type="presParOf" srcId="{E8C6ED20-79E9-410E-90AF-FD6B91248984}" destId="{0A19A689-16F5-4AD1-AC79-7EE269F9F2D8}"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815494-0624-4193-96EB-B86D3662F875}"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8EF8EDE3-0106-4AEC-896D-8DEDDB8FF795}">
      <dgm:prSet/>
      <dgm:spPr/>
      <dgm:t>
        <a:bodyPr/>
        <a:lstStyle/>
        <a:p>
          <a:pPr rtl="0"/>
          <a:r>
            <a:rPr lang="en-US"/>
            <a:t>Approx. </a:t>
          </a:r>
          <a:r>
            <a:rPr lang="en-US">
              <a:latin typeface="Calibri Light" panose="020F0302020204030204"/>
            </a:rPr>
            <a:t>78</a:t>
          </a:r>
          <a:r>
            <a:rPr lang="en-US"/>
            <a:t>% of </a:t>
          </a:r>
          <a:r>
            <a:rPr lang="en-US">
              <a:latin typeface="Calibri Light" panose="020F0302020204030204"/>
            </a:rPr>
            <a:t>renting respondents</a:t>
          </a:r>
          <a:r>
            <a:rPr lang="en-US"/>
            <a:t> are anxious about </a:t>
          </a:r>
          <a:r>
            <a:rPr lang="en-AU"/>
            <a:t>negotiating with their real estate agent/ landlord:</a:t>
          </a:r>
          <a:endParaRPr lang="en-US"/>
        </a:p>
      </dgm:t>
    </dgm:pt>
    <dgm:pt modelId="{CA8A54D4-47D2-42F4-89C8-41729739F35F}" type="parTrans" cxnId="{7F110E36-04CA-4BC5-AB77-C847F4D9EE20}">
      <dgm:prSet/>
      <dgm:spPr/>
      <dgm:t>
        <a:bodyPr/>
        <a:lstStyle/>
        <a:p>
          <a:endParaRPr lang="en-US"/>
        </a:p>
      </dgm:t>
    </dgm:pt>
    <dgm:pt modelId="{470A22BD-D39E-4768-9510-D2E3C962D473}" type="sibTrans" cxnId="{7F110E36-04CA-4BC5-AB77-C847F4D9EE20}">
      <dgm:prSet/>
      <dgm:spPr/>
      <dgm:t>
        <a:bodyPr/>
        <a:lstStyle/>
        <a:p>
          <a:endParaRPr lang="en-US"/>
        </a:p>
      </dgm:t>
    </dgm:pt>
    <dgm:pt modelId="{4840760E-B152-40AA-9CB3-72FECDF819EF}">
      <dgm:prSet/>
      <dgm:spPr/>
      <dgm:t>
        <a:bodyPr/>
        <a:lstStyle/>
        <a:p>
          <a:r>
            <a:rPr lang="en-US"/>
            <a:t>“</a:t>
          </a:r>
          <a:r>
            <a:rPr lang="en-AU"/>
            <a:t> We don't raise any issues with our landlord or estate agent because we know we have no power. The rent hikes are killing us.”</a:t>
          </a:r>
          <a:endParaRPr lang="en-US"/>
        </a:p>
      </dgm:t>
    </dgm:pt>
    <dgm:pt modelId="{33915BD0-F981-4C0D-A637-C366B9C446BA}" type="parTrans" cxnId="{4C39BB93-2005-44C4-8DB9-DCF4D283AB11}">
      <dgm:prSet/>
      <dgm:spPr/>
      <dgm:t>
        <a:bodyPr/>
        <a:lstStyle/>
        <a:p>
          <a:endParaRPr lang="en-US"/>
        </a:p>
      </dgm:t>
    </dgm:pt>
    <dgm:pt modelId="{4B95FA1F-6967-4B93-9D52-95601001C259}" type="sibTrans" cxnId="{4C39BB93-2005-44C4-8DB9-DCF4D283AB11}">
      <dgm:prSet/>
      <dgm:spPr/>
      <dgm:t>
        <a:bodyPr/>
        <a:lstStyle/>
        <a:p>
          <a:endParaRPr lang="en-US"/>
        </a:p>
      </dgm:t>
    </dgm:pt>
    <dgm:pt modelId="{0DAE6644-FBB6-4068-99E8-1EBA9AE185F4}">
      <dgm:prSet/>
      <dgm:spPr/>
      <dgm:t>
        <a:bodyPr/>
        <a:lstStyle/>
        <a:p>
          <a:r>
            <a:rPr lang="en-AU"/>
            <a:t>“I try not asking for anything!”</a:t>
          </a:r>
          <a:endParaRPr lang="en-US"/>
        </a:p>
      </dgm:t>
    </dgm:pt>
    <dgm:pt modelId="{53ECF8D5-28F4-43C1-933F-0ECE36145FDD}" type="parTrans" cxnId="{5F2492C5-7B1F-419A-96E0-D0FB22591703}">
      <dgm:prSet/>
      <dgm:spPr/>
      <dgm:t>
        <a:bodyPr/>
        <a:lstStyle/>
        <a:p>
          <a:endParaRPr lang="en-US"/>
        </a:p>
      </dgm:t>
    </dgm:pt>
    <dgm:pt modelId="{B5D2A84F-8399-43DE-9782-AB8B69420D1A}" type="sibTrans" cxnId="{5F2492C5-7B1F-419A-96E0-D0FB22591703}">
      <dgm:prSet/>
      <dgm:spPr/>
      <dgm:t>
        <a:bodyPr/>
        <a:lstStyle/>
        <a:p>
          <a:endParaRPr lang="en-US"/>
        </a:p>
      </dgm:t>
    </dgm:pt>
    <dgm:pt modelId="{BB51379E-1071-4547-9894-FD6FD33B1088}">
      <dgm:prSet/>
      <dgm:spPr/>
      <dgm:t>
        <a:bodyPr/>
        <a:lstStyle/>
        <a:p>
          <a:r>
            <a:rPr lang="en-AU"/>
            <a:t>“ We have rented for 15-years and it is a constant stress.”</a:t>
          </a:r>
          <a:br>
            <a:rPr lang="en-AU"/>
          </a:br>
          <a:endParaRPr lang="en-US"/>
        </a:p>
      </dgm:t>
    </dgm:pt>
    <dgm:pt modelId="{191FB64C-6DE4-4B10-A705-B8DF89ED8990}" type="parTrans" cxnId="{0C1DFA30-F6FF-42D1-A81C-DA82EF651825}">
      <dgm:prSet/>
      <dgm:spPr/>
      <dgm:t>
        <a:bodyPr/>
        <a:lstStyle/>
        <a:p>
          <a:endParaRPr lang="en-US"/>
        </a:p>
      </dgm:t>
    </dgm:pt>
    <dgm:pt modelId="{B2C026B3-ECEB-457E-A35D-E7B7EACD74F6}" type="sibTrans" cxnId="{0C1DFA30-F6FF-42D1-A81C-DA82EF651825}">
      <dgm:prSet/>
      <dgm:spPr/>
      <dgm:t>
        <a:bodyPr/>
        <a:lstStyle/>
        <a:p>
          <a:endParaRPr lang="en-US"/>
        </a:p>
      </dgm:t>
    </dgm:pt>
    <dgm:pt modelId="{F4E603F2-C464-4B16-9C27-7EDA27759BE3}" type="pres">
      <dgm:prSet presAssocID="{AD815494-0624-4193-96EB-B86D3662F875}" presName="vert0" presStyleCnt="0">
        <dgm:presLayoutVars>
          <dgm:dir/>
          <dgm:animOne val="branch"/>
          <dgm:animLvl val="lvl"/>
        </dgm:presLayoutVars>
      </dgm:prSet>
      <dgm:spPr/>
    </dgm:pt>
    <dgm:pt modelId="{097BB83D-125C-4648-B56D-E5FFAEE64D91}" type="pres">
      <dgm:prSet presAssocID="{8EF8EDE3-0106-4AEC-896D-8DEDDB8FF795}" presName="thickLine" presStyleLbl="alignNode1" presStyleIdx="0" presStyleCnt="4"/>
      <dgm:spPr/>
    </dgm:pt>
    <dgm:pt modelId="{F266157E-F977-4922-9DD3-0D7F3CFE6A2D}" type="pres">
      <dgm:prSet presAssocID="{8EF8EDE3-0106-4AEC-896D-8DEDDB8FF795}" presName="horz1" presStyleCnt="0"/>
      <dgm:spPr/>
    </dgm:pt>
    <dgm:pt modelId="{2624D50C-2B1A-4BD9-8D0A-CC7051B437DF}" type="pres">
      <dgm:prSet presAssocID="{8EF8EDE3-0106-4AEC-896D-8DEDDB8FF795}" presName="tx1" presStyleLbl="revTx" presStyleIdx="0" presStyleCnt="4"/>
      <dgm:spPr/>
    </dgm:pt>
    <dgm:pt modelId="{9F461F7C-2026-443C-8C17-4B949D71A505}" type="pres">
      <dgm:prSet presAssocID="{8EF8EDE3-0106-4AEC-896D-8DEDDB8FF795}" presName="vert1" presStyleCnt="0"/>
      <dgm:spPr/>
    </dgm:pt>
    <dgm:pt modelId="{38997AD6-AF4B-442D-925D-6FEB0525656F}" type="pres">
      <dgm:prSet presAssocID="{4840760E-B152-40AA-9CB3-72FECDF819EF}" presName="thickLine" presStyleLbl="alignNode1" presStyleIdx="1" presStyleCnt="4"/>
      <dgm:spPr/>
    </dgm:pt>
    <dgm:pt modelId="{2B24873D-4C40-4FE6-A8C4-72A5CF9FE053}" type="pres">
      <dgm:prSet presAssocID="{4840760E-B152-40AA-9CB3-72FECDF819EF}" presName="horz1" presStyleCnt="0"/>
      <dgm:spPr/>
    </dgm:pt>
    <dgm:pt modelId="{046BD960-0D73-4872-9545-8BAE69E57F55}" type="pres">
      <dgm:prSet presAssocID="{4840760E-B152-40AA-9CB3-72FECDF819EF}" presName="tx1" presStyleLbl="revTx" presStyleIdx="1" presStyleCnt="4"/>
      <dgm:spPr/>
    </dgm:pt>
    <dgm:pt modelId="{7AA0CC96-69A7-4556-8948-C12C109F2632}" type="pres">
      <dgm:prSet presAssocID="{4840760E-B152-40AA-9CB3-72FECDF819EF}" presName="vert1" presStyleCnt="0"/>
      <dgm:spPr/>
    </dgm:pt>
    <dgm:pt modelId="{BAAFD1CA-F5E2-4222-A0C7-8EC461B5B882}" type="pres">
      <dgm:prSet presAssocID="{0DAE6644-FBB6-4068-99E8-1EBA9AE185F4}" presName="thickLine" presStyleLbl="alignNode1" presStyleIdx="2" presStyleCnt="4"/>
      <dgm:spPr/>
    </dgm:pt>
    <dgm:pt modelId="{346B262A-7920-4806-89BB-B4B51A177491}" type="pres">
      <dgm:prSet presAssocID="{0DAE6644-FBB6-4068-99E8-1EBA9AE185F4}" presName="horz1" presStyleCnt="0"/>
      <dgm:spPr/>
    </dgm:pt>
    <dgm:pt modelId="{44FDE1E9-31E4-44BD-8EB9-B94E42716DDC}" type="pres">
      <dgm:prSet presAssocID="{0DAE6644-FBB6-4068-99E8-1EBA9AE185F4}" presName="tx1" presStyleLbl="revTx" presStyleIdx="2" presStyleCnt="4"/>
      <dgm:spPr/>
    </dgm:pt>
    <dgm:pt modelId="{71A92C74-6A79-40D9-87F6-B2EB36F1F71A}" type="pres">
      <dgm:prSet presAssocID="{0DAE6644-FBB6-4068-99E8-1EBA9AE185F4}" presName="vert1" presStyleCnt="0"/>
      <dgm:spPr/>
    </dgm:pt>
    <dgm:pt modelId="{06A92CF1-4ABC-449F-9A4B-DB7518A8234F}" type="pres">
      <dgm:prSet presAssocID="{BB51379E-1071-4547-9894-FD6FD33B1088}" presName="thickLine" presStyleLbl="alignNode1" presStyleIdx="3" presStyleCnt="4"/>
      <dgm:spPr/>
    </dgm:pt>
    <dgm:pt modelId="{E459D899-26C0-4D0F-AD6C-A1FBB7C7CCC4}" type="pres">
      <dgm:prSet presAssocID="{BB51379E-1071-4547-9894-FD6FD33B1088}" presName="horz1" presStyleCnt="0"/>
      <dgm:spPr/>
    </dgm:pt>
    <dgm:pt modelId="{0B94BAFE-B2C4-4FAB-B487-7778775B3A00}" type="pres">
      <dgm:prSet presAssocID="{BB51379E-1071-4547-9894-FD6FD33B1088}" presName="tx1" presStyleLbl="revTx" presStyleIdx="3" presStyleCnt="4"/>
      <dgm:spPr/>
    </dgm:pt>
    <dgm:pt modelId="{603487C6-263D-4851-AA40-A477C6A4BF18}" type="pres">
      <dgm:prSet presAssocID="{BB51379E-1071-4547-9894-FD6FD33B1088}" presName="vert1" presStyleCnt="0"/>
      <dgm:spPr/>
    </dgm:pt>
  </dgm:ptLst>
  <dgm:cxnLst>
    <dgm:cxn modelId="{66693A0D-2498-4FDD-8AD6-064BF17B51CC}" type="presOf" srcId="{AD815494-0624-4193-96EB-B86D3662F875}" destId="{F4E603F2-C464-4B16-9C27-7EDA27759BE3}" srcOrd="0" destOrd="0" presId="urn:microsoft.com/office/officeart/2008/layout/LinedList"/>
    <dgm:cxn modelId="{9207CF22-3A1A-4477-9928-6560641FE062}" type="presOf" srcId="{0DAE6644-FBB6-4068-99E8-1EBA9AE185F4}" destId="{44FDE1E9-31E4-44BD-8EB9-B94E42716DDC}" srcOrd="0" destOrd="0" presId="urn:microsoft.com/office/officeart/2008/layout/LinedList"/>
    <dgm:cxn modelId="{0C1DFA30-F6FF-42D1-A81C-DA82EF651825}" srcId="{AD815494-0624-4193-96EB-B86D3662F875}" destId="{BB51379E-1071-4547-9894-FD6FD33B1088}" srcOrd="3" destOrd="0" parTransId="{191FB64C-6DE4-4B10-A705-B8DF89ED8990}" sibTransId="{B2C026B3-ECEB-457E-A35D-E7B7EACD74F6}"/>
    <dgm:cxn modelId="{7F110E36-04CA-4BC5-AB77-C847F4D9EE20}" srcId="{AD815494-0624-4193-96EB-B86D3662F875}" destId="{8EF8EDE3-0106-4AEC-896D-8DEDDB8FF795}" srcOrd="0" destOrd="0" parTransId="{CA8A54D4-47D2-42F4-89C8-41729739F35F}" sibTransId="{470A22BD-D39E-4768-9510-D2E3C962D473}"/>
    <dgm:cxn modelId="{1F704C5A-D398-4593-A161-6A135EB48A4C}" type="presOf" srcId="{4840760E-B152-40AA-9CB3-72FECDF819EF}" destId="{046BD960-0D73-4872-9545-8BAE69E57F55}" srcOrd="0" destOrd="0" presId="urn:microsoft.com/office/officeart/2008/layout/LinedList"/>
    <dgm:cxn modelId="{E5196485-1FA6-47C9-BC4F-6DD8C501099F}" type="presOf" srcId="{BB51379E-1071-4547-9894-FD6FD33B1088}" destId="{0B94BAFE-B2C4-4FAB-B487-7778775B3A00}" srcOrd="0" destOrd="0" presId="urn:microsoft.com/office/officeart/2008/layout/LinedList"/>
    <dgm:cxn modelId="{4C39BB93-2005-44C4-8DB9-DCF4D283AB11}" srcId="{AD815494-0624-4193-96EB-B86D3662F875}" destId="{4840760E-B152-40AA-9CB3-72FECDF819EF}" srcOrd="1" destOrd="0" parTransId="{33915BD0-F981-4C0D-A637-C366B9C446BA}" sibTransId="{4B95FA1F-6967-4B93-9D52-95601001C259}"/>
    <dgm:cxn modelId="{5F2492C5-7B1F-419A-96E0-D0FB22591703}" srcId="{AD815494-0624-4193-96EB-B86D3662F875}" destId="{0DAE6644-FBB6-4068-99E8-1EBA9AE185F4}" srcOrd="2" destOrd="0" parTransId="{53ECF8D5-28F4-43C1-933F-0ECE36145FDD}" sibTransId="{B5D2A84F-8399-43DE-9782-AB8B69420D1A}"/>
    <dgm:cxn modelId="{078C23FC-22D8-4783-96C6-9CB2A36FEF54}" type="presOf" srcId="{8EF8EDE3-0106-4AEC-896D-8DEDDB8FF795}" destId="{2624D50C-2B1A-4BD9-8D0A-CC7051B437DF}" srcOrd="0" destOrd="0" presId="urn:microsoft.com/office/officeart/2008/layout/LinedList"/>
    <dgm:cxn modelId="{B2EA898A-F3EF-4FD5-AF17-72A31EC303D4}" type="presParOf" srcId="{F4E603F2-C464-4B16-9C27-7EDA27759BE3}" destId="{097BB83D-125C-4648-B56D-E5FFAEE64D91}" srcOrd="0" destOrd="0" presId="urn:microsoft.com/office/officeart/2008/layout/LinedList"/>
    <dgm:cxn modelId="{A9C63427-91B8-4501-AD77-85942E49775F}" type="presParOf" srcId="{F4E603F2-C464-4B16-9C27-7EDA27759BE3}" destId="{F266157E-F977-4922-9DD3-0D7F3CFE6A2D}" srcOrd="1" destOrd="0" presId="urn:microsoft.com/office/officeart/2008/layout/LinedList"/>
    <dgm:cxn modelId="{F9AD33C4-B7ED-495A-B0FD-FF36FD796885}" type="presParOf" srcId="{F266157E-F977-4922-9DD3-0D7F3CFE6A2D}" destId="{2624D50C-2B1A-4BD9-8D0A-CC7051B437DF}" srcOrd="0" destOrd="0" presId="urn:microsoft.com/office/officeart/2008/layout/LinedList"/>
    <dgm:cxn modelId="{377BBB8A-7017-4948-9CA7-0B29F014BC80}" type="presParOf" srcId="{F266157E-F977-4922-9DD3-0D7F3CFE6A2D}" destId="{9F461F7C-2026-443C-8C17-4B949D71A505}" srcOrd="1" destOrd="0" presId="urn:microsoft.com/office/officeart/2008/layout/LinedList"/>
    <dgm:cxn modelId="{8FA3B471-4CED-4EFF-A86F-2F4B918F2958}" type="presParOf" srcId="{F4E603F2-C464-4B16-9C27-7EDA27759BE3}" destId="{38997AD6-AF4B-442D-925D-6FEB0525656F}" srcOrd="2" destOrd="0" presId="urn:microsoft.com/office/officeart/2008/layout/LinedList"/>
    <dgm:cxn modelId="{BAA9BB36-9438-4FD7-AFC6-DF5C747D2DF3}" type="presParOf" srcId="{F4E603F2-C464-4B16-9C27-7EDA27759BE3}" destId="{2B24873D-4C40-4FE6-A8C4-72A5CF9FE053}" srcOrd="3" destOrd="0" presId="urn:microsoft.com/office/officeart/2008/layout/LinedList"/>
    <dgm:cxn modelId="{65FB2C30-35C0-4997-B089-F7F17B24D033}" type="presParOf" srcId="{2B24873D-4C40-4FE6-A8C4-72A5CF9FE053}" destId="{046BD960-0D73-4872-9545-8BAE69E57F55}" srcOrd="0" destOrd="0" presId="urn:microsoft.com/office/officeart/2008/layout/LinedList"/>
    <dgm:cxn modelId="{95BD122B-5902-4E05-AAEE-84B61F7086FA}" type="presParOf" srcId="{2B24873D-4C40-4FE6-A8C4-72A5CF9FE053}" destId="{7AA0CC96-69A7-4556-8948-C12C109F2632}" srcOrd="1" destOrd="0" presId="urn:microsoft.com/office/officeart/2008/layout/LinedList"/>
    <dgm:cxn modelId="{242C7CBA-47D9-43DA-9ACE-7D13492190B7}" type="presParOf" srcId="{F4E603F2-C464-4B16-9C27-7EDA27759BE3}" destId="{BAAFD1CA-F5E2-4222-A0C7-8EC461B5B882}" srcOrd="4" destOrd="0" presId="urn:microsoft.com/office/officeart/2008/layout/LinedList"/>
    <dgm:cxn modelId="{44AB16E6-9EC0-4DDF-AAE9-287E15FAF021}" type="presParOf" srcId="{F4E603F2-C464-4B16-9C27-7EDA27759BE3}" destId="{346B262A-7920-4806-89BB-B4B51A177491}" srcOrd="5" destOrd="0" presId="urn:microsoft.com/office/officeart/2008/layout/LinedList"/>
    <dgm:cxn modelId="{DB6674B4-2526-41C4-A69B-93CA6B41E302}" type="presParOf" srcId="{346B262A-7920-4806-89BB-B4B51A177491}" destId="{44FDE1E9-31E4-44BD-8EB9-B94E42716DDC}" srcOrd="0" destOrd="0" presId="urn:microsoft.com/office/officeart/2008/layout/LinedList"/>
    <dgm:cxn modelId="{8F303BBF-5C79-4C25-AF17-D8080DCB483F}" type="presParOf" srcId="{346B262A-7920-4806-89BB-B4B51A177491}" destId="{71A92C74-6A79-40D9-87F6-B2EB36F1F71A}" srcOrd="1" destOrd="0" presId="urn:microsoft.com/office/officeart/2008/layout/LinedList"/>
    <dgm:cxn modelId="{C35D4A8C-9704-4577-8ABB-714C43007025}" type="presParOf" srcId="{F4E603F2-C464-4B16-9C27-7EDA27759BE3}" destId="{06A92CF1-4ABC-449F-9A4B-DB7518A8234F}" srcOrd="6" destOrd="0" presId="urn:microsoft.com/office/officeart/2008/layout/LinedList"/>
    <dgm:cxn modelId="{531CC862-B83F-4959-B972-4A48D8CA0AAE}" type="presParOf" srcId="{F4E603F2-C464-4B16-9C27-7EDA27759BE3}" destId="{E459D899-26C0-4D0F-AD6C-A1FBB7C7CCC4}" srcOrd="7" destOrd="0" presId="urn:microsoft.com/office/officeart/2008/layout/LinedList"/>
    <dgm:cxn modelId="{A1C3D543-1DF4-4650-A227-F9560C433B0F}" type="presParOf" srcId="{E459D899-26C0-4D0F-AD6C-A1FBB7C7CCC4}" destId="{0B94BAFE-B2C4-4FAB-B487-7778775B3A00}" srcOrd="0" destOrd="0" presId="urn:microsoft.com/office/officeart/2008/layout/LinedList"/>
    <dgm:cxn modelId="{9CD10224-F2EC-4525-88A6-02ADEF1531A8}" type="presParOf" srcId="{E459D899-26C0-4D0F-AD6C-A1FBB7C7CCC4}" destId="{603487C6-263D-4851-AA40-A477C6A4BF1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5F3441-0E89-45A2-9E1E-35B0F0AEE67F}"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F4AB5924-9867-4BAD-92DD-DBC87453D812}">
      <dgm:prSet/>
      <dgm:spPr/>
      <dgm:t>
        <a:bodyPr/>
        <a:lstStyle/>
        <a:p>
          <a:pPr>
            <a:defRPr cap="all"/>
          </a:pPr>
          <a:r>
            <a:rPr lang="en-GB"/>
            <a:t>Financial stress (rent / mortgage / rates)</a:t>
          </a:r>
          <a:endParaRPr lang="en-US"/>
        </a:p>
      </dgm:t>
    </dgm:pt>
    <dgm:pt modelId="{EE5E062A-0B00-4CD9-8492-66170D13791B}" type="parTrans" cxnId="{64541661-78B3-4E95-8738-5702FB3F353A}">
      <dgm:prSet/>
      <dgm:spPr/>
      <dgm:t>
        <a:bodyPr/>
        <a:lstStyle/>
        <a:p>
          <a:endParaRPr lang="en-US"/>
        </a:p>
      </dgm:t>
    </dgm:pt>
    <dgm:pt modelId="{28092D34-3BC6-4947-A3FF-E40A3E80CABD}" type="sibTrans" cxnId="{64541661-78B3-4E95-8738-5702FB3F353A}">
      <dgm:prSet/>
      <dgm:spPr/>
      <dgm:t>
        <a:bodyPr/>
        <a:lstStyle/>
        <a:p>
          <a:endParaRPr lang="en-US"/>
        </a:p>
      </dgm:t>
    </dgm:pt>
    <dgm:pt modelId="{00D01E44-6F7A-4BB5-A963-8F4CD0938C2C}">
      <dgm:prSet/>
      <dgm:spPr/>
      <dgm:t>
        <a:bodyPr/>
        <a:lstStyle/>
        <a:p>
          <a:pPr>
            <a:defRPr cap="all"/>
          </a:pPr>
          <a:r>
            <a:rPr lang="en-GB"/>
            <a:t>Inappropriate structure (unhealthy buildings / poor maintenance)</a:t>
          </a:r>
          <a:endParaRPr lang="en-US"/>
        </a:p>
      </dgm:t>
    </dgm:pt>
    <dgm:pt modelId="{02251056-C92F-4A54-9DB8-B9A9260245B4}" type="parTrans" cxnId="{185615F6-601D-4806-9613-0C00B6039635}">
      <dgm:prSet/>
      <dgm:spPr/>
      <dgm:t>
        <a:bodyPr/>
        <a:lstStyle/>
        <a:p>
          <a:endParaRPr lang="en-US"/>
        </a:p>
      </dgm:t>
    </dgm:pt>
    <dgm:pt modelId="{65245DCC-92E1-41E4-94F2-0CCC834C0DB9}" type="sibTrans" cxnId="{185615F6-601D-4806-9613-0C00B6039635}">
      <dgm:prSet/>
      <dgm:spPr/>
      <dgm:t>
        <a:bodyPr/>
        <a:lstStyle/>
        <a:p>
          <a:endParaRPr lang="en-US"/>
        </a:p>
      </dgm:t>
    </dgm:pt>
    <dgm:pt modelId="{31256A95-9F41-4DEA-9014-B344C56791F6}">
      <dgm:prSet/>
      <dgm:spPr/>
      <dgm:t>
        <a:bodyPr/>
        <a:lstStyle/>
        <a:p>
          <a:pPr>
            <a:defRPr cap="all"/>
          </a:pPr>
          <a:r>
            <a:rPr lang="en-GB"/>
            <a:t>Lack of stability (lack of secure tenure)</a:t>
          </a:r>
          <a:endParaRPr lang="en-US"/>
        </a:p>
      </dgm:t>
    </dgm:pt>
    <dgm:pt modelId="{158E8560-AB94-4B30-BD50-0169A6219AB8}" type="parTrans" cxnId="{EA530F9A-6B95-461D-AB4B-BD4D1AA80F2D}">
      <dgm:prSet/>
      <dgm:spPr/>
      <dgm:t>
        <a:bodyPr/>
        <a:lstStyle/>
        <a:p>
          <a:endParaRPr lang="en-US"/>
        </a:p>
      </dgm:t>
    </dgm:pt>
    <dgm:pt modelId="{170C8BAE-C331-4357-ACF6-D06A9C84CF7A}" type="sibTrans" cxnId="{EA530F9A-6B95-461D-AB4B-BD4D1AA80F2D}">
      <dgm:prSet/>
      <dgm:spPr/>
      <dgm:t>
        <a:bodyPr/>
        <a:lstStyle/>
        <a:p>
          <a:endParaRPr lang="en-US"/>
        </a:p>
      </dgm:t>
    </dgm:pt>
    <dgm:pt modelId="{1B3AEA39-B9CE-4871-909F-317AB928E99C}" type="pres">
      <dgm:prSet presAssocID="{295F3441-0E89-45A2-9E1E-35B0F0AEE67F}" presName="root" presStyleCnt="0">
        <dgm:presLayoutVars>
          <dgm:dir/>
          <dgm:resizeHandles val="exact"/>
        </dgm:presLayoutVars>
      </dgm:prSet>
      <dgm:spPr/>
    </dgm:pt>
    <dgm:pt modelId="{67BEBEF4-ECDE-49AE-B25E-7891C78EE232}" type="pres">
      <dgm:prSet presAssocID="{F4AB5924-9867-4BAD-92DD-DBC87453D812}" presName="compNode" presStyleCnt="0"/>
      <dgm:spPr/>
    </dgm:pt>
    <dgm:pt modelId="{8B21E03F-2B76-46E5-86F8-F436C4D628BD}" type="pres">
      <dgm:prSet presAssocID="{F4AB5924-9867-4BAD-92DD-DBC87453D812}" presName="iconBgRect" presStyleLbl="bgShp" presStyleIdx="0" presStyleCnt="3"/>
      <dgm:spPr>
        <a:prstGeom prst="round2DiagRect">
          <a:avLst>
            <a:gd name="adj1" fmla="val 29727"/>
            <a:gd name="adj2" fmla="val 0"/>
          </a:avLst>
        </a:prstGeom>
      </dgm:spPr>
    </dgm:pt>
    <dgm:pt modelId="{AEED952F-7F95-4210-835F-18CFB7A65801}" type="pres">
      <dgm:prSet presAssocID="{F4AB5924-9867-4BAD-92DD-DBC87453D8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1423CFF7-D0D6-45FB-B9A3-6267A546CFE4}" type="pres">
      <dgm:prSet presAssocID="{F4AB5924-9867-4BAD-92DD-DBC87453D812}" presName="spaceRect" presStyleCnt="0"/>
      <dgm:spPr/>
    </dgm:pt>
    <dgm:pt modelId="{A19EBC5A-A886-44D0-AADD-306BD232559E}" type="pres">
      <dgm:prSet presAssocID="{F4AB5924-9867-4BAD-92DD-DBC87453D812}" presName="textRect" presStyleLbl="revTx" presStyleIdx="0" presStyleCnt="3">
        <dgm:presLayoutVars>
          <dgm:chMax val="1"/>
          <dgm:chPref val="1"/>
        </dgm:presLayoutVars>
      </dgm:prSet>
      <dgm:spPr/>
    </dgm:pt>
    <dgm:pt modelId="{1C33F0C4-DFA9-4B9F-93A9-2C86E6F2311F}" type="pres">
      <dgm:prSet presAssocID="{28092D34-3BC6-4947-A3FF-E40A3E80CABD}" presName="sibTrans" presStyleCnt="0"/>
      <dgm:spPr/>
    </dgm:pt>
    <dgm:pt modelId="{007A8D0E-6BC8-4532-8A21-F6D6BDE9F806}" type="pres">
      <dgm:prSet presAssocID="{00D01E44-6F7A-4BB5-A963-8F4CD0938C2C}" presName="compNode" presStyleCnt="0"/>
      <dgm:spPr/>
    </dgm:pt>
    <dgm:pt modelId="{EF77B501-3A26-4381-ABC3-293D701CA435}" type="pres">
      <dgm:prSet presAssocID="{00D01E44-6F7A-4BB5-A963-8F4CD0938C2C}" presName="iconBgRect" presStyleLbl="bgShp" presStyleIdx="1" presStyleCnt="3"/>
      <dgm:spPr>
        <a:prstGeom prst="round2DiagRect">
          <a:avLst>
            <a:gd name="adj1" fmla="val 29727"/>
            <a:gd name="adj2" fmla="val 0"/>
          </a:avLst>
        </a:prstGeom>
      </dgm:spPr>
    </dgm:pt>
    <dgm:pt modelId="{56797F82-4CF0-40F9-B77E-0F7AA40A5EAC}" type="pres">
      <dgm:prSet presAssocID="{00D01E44-6F7A-4BB5-A963-8F4CD0938C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17574B80-F2A0-41C8-9460-F32556D25BD7}" type="pres">
      <dgm:prSet presAssocID="{00D01E44-6F7A-4BB5-A963-8F4CD0938C2C}" presName="spaceRect" presStyleCnt="0"/>
      <dgm:spPr/>
    </dgm:pt>
    <dgm:pt modelId="{3E21FC0A-5CC4-4F84-B335-B81613819947}" type="pres">
      <dgm:prSet presAssocID="{00D01E44-6F7A-4BB5-A963-8F4CD0938C2C}" presName="textRect" presStyleLbl="revTx" presStyleIdx="1" presStyleCnt="3">
        <dgm:presLayoutVars>
          <dgm:chMax val="1"/>
          <dgm:chPref val="1"/>
        </dgm:presLayoutVars>
      </dgm:prSet>
      <dgm:spPr/>
    </dgm:pt>
    <dgm:pt modelId="{FCB7AA4A-4AC7-4682-8280-6D42A51A244F}" type="pres">
      <dgm:prSet presAssocID="{65245DCC-92E1-41E4-94F2-0CCC834C0DB9}" presName="sibTrans" presStyleCnt="0"/>
      <dgm:spPr/>
    </dgm:pt>
    <dgm:pt modelId="{12DBAAD1-9BB5-42D9-92EA-6586445534A9}" type="pres">
      <dgm:prSet presAssocID="{31256A95-9F41-4DEA-9014-B344C56791F6}" presName="compNode" presStyleCnt="0"/>
      <dgm:spPr/>
    </dgm:pt>
    <dgm:pt modelId="{FB9EF763-9DCB-49FE-A08E-8EBDBED69AFD}" type="pres">
      <dgm:prSet presAssocID="{31256A95-9F41-4DEA-9014-B344C56791F6}" presName="iconBgRect" presStyleLbl="bgShp" presStyleIdx="2" presStyleCnt="3"/>
      <dgm:spPr>
        <a:prstGeom prst="round2DiagRect">
          <a:avLst>
            <a:gd name="adj1" fmla="val 29727"/>
            <a:gd name="adj2" fmla="val 0"/>
          </a:avLst>
        </a:prstGeom>
      </dgm:spPr>
    </dgm:pt>
    <dgm:pt modelId="{D2ADEC74-165B-478E-B0F7-0FE9B2E5C736}" type="pres">
      <dgm:prSet presAssocID="{31256A95-9F41-4DEA-9014-B344C56791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5C51A4A6-70BB-4011-AB91-5F201A31892D}" type="pres">
      <dgm:prSet presAssocID="{31256A95-9F41-4DEA-9014-B344C56791F6}" presName="spaceRect" presStyleCnt="0"/>
      <dgm:spPr/>
    </dgm:pt>
    <dgm:pt modelId="{604584E4-DD57-4F3A-BA24-0DF20DA1AFC7}" type="pres">
      <dgm:prSet presAssocID="{31256A95-9F41-4DEA-9014-B344C56791F6}" presName="textRect" presStyleLbl="revTx" presStyleIdx="2" presStyleCnt="3">
        <dgm:presLayoutVars>
          <dgm:chMax val="1"/>
          <dgm:chPref val="1"/>
        </dgm:presLayoutVars>
      </dgm:prSet>
      <dgm:spPr/>
    </dgm:pt>
  </dgm:ptLst>
  <dgm:cxnLst>
    <dgm:cxn modelId="{64541661-78B3-4E95-8738-5702FB3F353A}" srcId="{295F3441-0E89-45A2-9E1E-35B0F0AEE67F}" destId="{F4AB5924-9867-4BAD-92DD-DBC87453D812}" srcOrd="0" destOrd="0" parTransId="{EE5E062A-0B00-4CD9-8492-66170D13791B}" sibTransId="{28092D34-3BC6-4947-A3FF-E40A3E80CABD}"/>
    <dgm:cxn modelId="{6EF48C6B-9A3F-4340-8E91-0468E936B984}" type="presOf" srcId="{295F3441-0E89-45A2-9E1E-35B0F0AEE67F}" destId="{1B3AEA39-B9CE-4871-909F-317AB928E99C}" srcOrd="0" destOrd="0" presId="urn:microsoft.com/office/officeart/2018/5/layout/IconLeafLabelList"/>
    <dgm:cxn modelId="{EA530F9A-6B95-461D-AB4B-BD4D1AA80F2D}" srcId="{295F3441-0E89-45A2-9E1E-35B0F0AEE67F}" destId="{31256A95-9F41-4DEA-9014-B344C56791F6}" srcOrd="2" destOrd="0" parTransId="{158E8560-AB94-4B30-BD50-0169A6219AB8}" sibTransId="{170C8BAE-C331-4357-ACF6-D06A9C84CF7A}"/>
    <dgm:cxn modelId="{562D4D9E-B9B1-45EC-8A36-FB747B801291}" type="presOf" srcId="{00D01E44-6F7A-4BB5-A963-8F4CD0938C2C}" destId="{3E21FC0A-5CC4-4F84-B335-B81613819947}" srcOrd="0" destOrd="0" presId="urn:microsoft.com/office/officeart/2018/5/layout/IconLeafLabelList"/>
    <dgm:cxn modelId="{1466E1E0-0A9D-41AB-BAF3-89ACCFF7C29C}" type="presOf" srcId="{F4AB5924-9867-4BAD-92DD-DBC87453D812}" destId="{A19EBC5A-A886-44D0-AADD-306BD232559E}" srcOrd="0" destOrd="0" presId="urn:microsoft.com/office/officeart/2018/5/layout/IconLeafLabelList"/>
    <dgm:cxn modelId="{764BC8F4-9047-4B6E-BE60-F3520377BB7B}" type="presOf" srcId="{31256A95-9F41-4DEA-9014-B344C56791F6}" destId="{604584E4-DD57-4F3A-BA24-0DF20DA1AFC7}" srcOrd="0" destOrd="0" presId="urn:microsoft.com/office/officeart/2018/5/layout/IconLeafLabelList"/>
    <dgm:cxn modelId="{185615F6-601D-4806-9613-0C00B6039635}" srcId="{295F3441-0E89-45A2-9E1E-35B0F0AEE67F}" destId="{00D01E44-6F7A-4BB5-A963-8F4CD0938C2C}" srcOrd="1" destOrd="0" parTransId="{02251056-C92F-4A54-9DB8-B9A9260245B4}" sibTransId="{65245DCC-92E1-41E4-94F2-0CCC834C0DB9}"/>
    <dgm:cxn modelId="{87868FE3-AB98-4075-BAEC-B8C4765F7013}" type="presParOf" srcId="{1B3AEA39-B9CE-4871-909F-317AB928E99C}" destId="{67BEBEF4-ECDE-49AE-B25E-7891C78EE232}" srcOrd="0" destOrd="0" presId="urn:microsoft.com/office/officeart/2018/5/layout/IconLeafLabelList"/>
    <dgm:cxn modelId="{0841C012-A9EB-497B-B5DB-B4BA8DE59E32}" type="presParOf" srcId="{67BEBEF4-ECDE-49AE-B25E-7891C78EE232}" destId="{8B21E03F-2B76-46E5-86F8-F436C4D628BD}" srcOrd="0" destOrd="0" presId="urn:microsoft.com/office/officeart/2018/5/layout/IconLeafLabelList"/>
    <dgm:cxn modelId="{A5370777-10AC-444D-877C-B983B3F74A45}" type="presParOf" srcId="{67BEBEF4-ECDE-49AE-B25E-7891C78EE232}" destId="{AEED952F-7F95-4210-835F-18CFB7A65801}" srcOrd="1" destOrd="0" presId="urn:microsoft.com/office/officeart/2018/5/layout/IconLeafLabelList"/>
    <dgm:cxn modelId="{1644E4D3-624A-4EF7-A508-5C4623BAD701}" type="presParOf" srcId="{67BEBEF4-ECDE-49AE-B25E-7891C78EE232}" destId="{1423CFF7-D0D6-45FB-B9A3-6267A546CFE4}" srcOrd="2" destOrd="0" presId="urn:microsoft.com/office/officeart/2018/5/layout/IconLeafLabelList"/>
    <dgm:cxn modelId="{FFF871AB-591A-4A70-9116-F0494AC74815}" type="presParOf" srcId="{67BEBEF4-ECDE-49AE-B25E-7891C78EE232}" destId="{A19EBC5A-A886-44D0-AADD-306BD232559E}" srcOrd="3" destOrd="0" presId="urn:microsoft.com/office/officeart/2018/5/layout/IconLeafLabelList"/>
    <dgm:cxn modelId="{8110A7C3-7EDB-4C60-B293-FFA57BCB8D41}" type="presParOf" srcId="{1B3AEA39-B9CE-4871-909F-317AB928E99C}" destId="{1C33F0C4-DFA9-4B9F-93A9-2C86E6F2311F}" srcOrd="1" destOrd="0" presId="urn:microsoft.com/office/officeart/2018/5/layout/IconLeafLabelList"/>
    <dgm:cxn modelId="{E0670885-8909-4C93-BD20-6C9DAE399669}" type="presParOf" srcId="{1B3AEA39-B9CE-4871-909F-317AB928E99C}" destId="{007A8D0E-6BC8-4532-8A21-F6D6BDE9F806}" srcOrd="2" destOrd="0" presId="urn:microsoft.com/office/officeart/2018/5/layout/IconLeafLabelList"/>
    <dgm:cxn modelId="{8B341CB3-BA68-41AF-BC8E-C551D49229E9}" type="presParOf" srcId="{007A8D0E-6BC8-4532-8A21-F6D6BDE9F806}" destId="{EF77B501-3A26-4381-ABC3-293D701CA435}" srcOrd="0" destOrd="0" presId="urn:microsoft.com/office/officeart/2018/5/layout/IconLeafLabelList"/>
    <dgm:cxn modelId="{56F0101A-B58C-4534-AD57-AB0712DA7FFF}" type="presParOf" srcId="{007A8D0E-6BC8-4532-8A21-F6D6BDE9F806}" destId="{56797F82-4CF0-40F9-B77E-0F7AA40A5EAC}" srcOrd="1" destOrd="0" presId="urn:microsoft.com/office/officeart/2018/5/layout/IconLeafLabelList"/>
    <dgm:cxn modelId="{64C9497C-E8F3-4BEB-A3AA-27C55BC2001E}" type="presParOf" srcId="{007A8D0E-6BC8-4532-8A21-F6D6BDE9F806}" destId="{17574B80-F2A0-41C8-9460-F32556D25BD7}" srcOrd="2" destOrd="0" presId="urn:microsoft.com/office/officeart/2018/5/layout/IconLeafLabelList"/>
    <dgm:cxn modelId="{600F07F0-9890-4658-AFCB-385D5B8A51AC}" type="presParOf" srcId="{007A8D0E-6BC8-4532-8A21-F6D6BDE9F806}" destId="{3E21FC0A-5CC4-4F84-B335-B81613819947}" srcOrd="3" destOrd="0" presId="urn:microsoft.com/office/officeart/2018/5/layout/IconLeafLabelList"/>
    <dgm:cxn modelId="{BCAA1379-9E67-43EA-A9EA-4E35FC80B088}" type="presParOf" srcId="{1B3AEA39-B9CE-4871-909F-317AB928E99C}" destId="{FCB7AA4A-4AC7-4682-8280-6D42A51A244F}" srcOrd="3" destOrd="0" presId="urn:microsoft.com/office/officeart/2018/5/layout/IconLeafLabelList"/>
    <dgm:cxn modelId="{4C01497A-4089-4286-B098-52455CCB4235}" type="presParOf" srcId="{1B3AEA39-B9CE-4871-909F-317AB928E99C}" destId="{12DBAAD1-9BB5-42D9-92EA-6586445534A9}" srcOrd="4" destOrd="0" presId="urn:microsoft.com/office/officeart/2018/5/layout/IconLeafLabelList"/>
    <dgm:cxn modelId="{3DEB0709-9370-40EE-8790-5F85B9CA4B4D}" type="presParOf" srcId="{12DBAAD1-9BB5-42D9-92EA-6586445534A9}" destId="{FB9EF763-9DCB-49FE-A08E-8EBDBED69AFD}" srcOrd="0" destOrd="0" presId="urn:microsoft.com/office/officeart/2018/5/layout/IconLeafLabelList"/>
    <dgm:cxn modelId="{A6F9CA0F-9856-4E4C-AB1C-26CAC6BDE1EF}" type="presParOf" srcId="{12DBAAD1-9BB5-42D9-92EA-6586445534A9}" destId="{D2ADEC74-165B-478E-B0F7-0FE9B2E5C736}" srcOrd="1" destOrd="0" presId="urn:microsoft.com/office/officeart/2018/5/layout/IconLeafLabelList"/>
    <dgm:cxn modelId="{BBEB6F7D-3679-46A9-A276-247A17C40400}" type="presParOf" srcId="{12DBAAD1-9BB5-42D9-92EA-6586445534A9}" destId="{5C51A4A6-70BB-4011-AB91-5F201A31892D}" srcOrd="2" destOrd="0" presId="urn:microsoft.com/office/officeart/2018/5/layout/IconLeafLabelList"/>
    <dgm:cxn modelId="{3038CC20-974C-4F1E-B6C6-B42D6A0FBB13}" type="presParOf" srcId="{12DBAAD1-9BB5-42D9-92EA-6586445534A9}" destId="{604584E4-DD57-4F3A-BA24-0DF20DA1AFC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4DB555-1D64-402B-9B61-39E9DDB44B4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29DCE7A-4C81-476A-9AF5-5C6CAECFDBD5}">
      <dgm:prSet/>
      <dgm:spPr/>
      <dgm:t>
        <a:bodyPr/>
        <a:lstStyle/>
        <a:p>
          <a:r>
            <a:rPr lang="en-AU"/>
            <a:t>50% have had staff leave directly related to housing issues</a:t>
          </a:r>
          <a:endParaRPr lang="en-US"/>
        </a:p>
      </dgm:t>
    </dgm:pt>
    <dgm:pt modelId="{C6C44EFD-BB92-4AD8-80CB-700DDFEC69EA}" type="parTrans" cxnId="{BF00530F-87AE-4B6C-886B-265B6531415D}">
      <dgm:prSet/>
      <dgm:spPr/>
      <dgm:t>
        <a:bodyPr/>
        <a:lstStyle/>
        <a:p>
          <a:endParaRPr lang="en-US"/>
        </a:p>
      </dgm:t>
    </dgm:pt>
    <dgm:pt modelId="{ECAACB6A-92A3-411D-9F66-E5A67EC58B3F}" type="sibTrans" cxnId="{BF00530F-87AE-4B6C-886B-265B6531415D}">
      <dgm:prSet/>
      <dgm:spPr/>
      <dgm:t>
        <a:bodyPr/>
        <a:lstStyle/>
        <a:p>
          <a:endParaRPr lang="en-US"/>
        </a:p>
      </dgm:t>
    </dgm:pt>
    <dgm:pt modelId="{63447B89-15C0-4B60-B2EE-4A3FE4D66913}">
      <dgm:prSet/>
      <dgm:spPr/>
      <dgm:t>
        <a:bodyPr/>
        <a:lstStyle/>
        <a:p>
          <a:r>
            <a:rPr lang="en-AU"/>
            <a:t>54% have had difficultly employing new staff due to lack of available housing</a:t>
          </a:r>
          <a:endParaRPr lang="en-US"/>
        </a:p>
      </dgm:t>
    </dgm:pt>
    <dgm:pt modelId="{CFE362BD-7B81-4E7A-A640-5E2543B97617}" type="parTrans" cxnId="{A263EF31-03EC-4C0E-BD3A-57FE12F736A0}">
      <dgm:prSet/>
      <dgm:spPr/>
      <dgm:t>
        <a:bodyPr/>
        <a:lstStyle/>
        <a:p>
          <a:endParaRPr lang="en-US"/>
        </a:p>
      </dgm:t>
    </dgm:pt>
    <dgm:pt modelId="{80B21C9E-C85B-486C-BA63-86ACDD81E94E}" type="sibTrans" cxnId="{A263EF31-03EC-4C0E-BD3A-57FE12F736A0}">
      <dgm:prSet/>
      <dgm:spPr/>
      <dgm:t>
        <a:bodyPr/>
        <a:lstStyle/>
        <a:p>
          <a:endParaRPr lang="en-US"/>
        </a:p>
      </dgm:t>
    </dgm:pt>
    <dgm:pt modelId="{5EA60036-72BD-46E8-8A51-99AB1AC28E91}">
      <dgm:prSet/>
      <dgm:spPr/>
      <dgm:t>
        <a:bodyPr/>
        <a:lstStyle/>
        <a:p>
          <a:r>
            <a:rPr lang="en-AU"/>
            <a:t>57% believe their employees are likely to be in housing stress</a:t>
          </a:r>
          <a:endParaRPr lang="en-US"/>
        </a:p>
      </dgm:t>
    </dgm:pt>
    <dgm:pt modelId="{A8A4C9AE-1F20-4E95-BD18-317B44FCA6B2}" type="parTrans" cxnId="{A423DD38-84D6-4366-B0A8-3F8A28AA37E3}">
      <dgm:prSet/>
      <dgm:spPr/>
      <dgm:t>
        <a:bodyPr/>
        <a:lstStyle/>
        <a:p>
          <a:endParaRPr lang="en-US"/>
        </a:p>
      </dgm:t>
    </dgm:pt>
    <dgm:pt modelId="{18E55189-49EF-4E96-A673-6D4A635AE107}" type="sibTrans" cxnId="{A423DD38-84D6-4366-B0A8-3F8A28AA37E3}">
      <dgm:prSet/>
      <dgm:spPr/>
      <dgm:t>
        <a:bodyPr/>
        <a:lstStyle/>
        <a:p>
          <a:endParaRPr lang="en-US"/>
        </a:p>
      </dgm:t>
    </dgm:pt>
    <dgm:pt modelId="{FEE2E27F-F7B8-4DB5-8100-6301B1483A70}">
      <dgm:prSet/>
      <dgm:spPr/>
      <dgm:t>
        <a:bodyPr/>
        <a:lstStyle/>
        <a:p>
          <a:r>
            <a:rPr lang="en-AU"/>
            <a:t>27% have personally had to move due to lack of affordable housing</a:t>
          </a:r>
          <a:endParaRPr lang="en-US"/>
        </a:p>
      </dgm:t>
    </dgm:pt>
    <dgm:pt modelId="{6CEB465E-15C4-467C-AEC7-169BDFE158FC}" type="parTrans" cxnId="{C05582E5-294D-49A5-9507-CF38A6823672}">
      <dgm:prSet/>
      <dgm:spPr/>
      <dgm:t>
        <a:bodyPr/>
        <a:lstStyle/>
        <a:p>
          <a:endParaRPr lang="en-US"/>
        </a:p>
      </dgm:t>
    </dgm:pt>
    <dgm:pt modelId="{84F758E8-E8D8-48D1-A98E-AB6C9BCB5CE1}" type="sibTrans" cxnId="{C05582E5-294D-49A5-9507-CF38A6823672}">
      <dgm:prSet/>
      <dgm:spPr/>
      <dgm:t>
        <a:bodyPr/>
        <a:lstStyle/>
        <a:p>
          <a:endParaRPr lang="en-US"/>
        </a:p>
      </dgm:t>
    </dgm:pt>
    <dgm:pt modelId="{AA046264-D030-4011-8661-B5F98D3E52E8}" type="pres">
      <dgm:prSet presAssocID="{E04DB555-1D64-402B-9B61-39E9DDB44B4F}" presName="vert0" presStyleCnt="0">
        <dgm:presLayoutVars>
          <dgm:dir/>
          <dgm:animOne val="branch"/>
          <dgm:animLvl val="lvl"/>
        </dgm:presLayoutVars>
      </dgm:prSet>
      <dgm:spPr/>
    </dgm:pt>
    <dgm:pt modelId="{7526AE9C-A2FC-4E07-955D-37A94F39D37B}" type="pres">
      <dgm:prSet presAssocID="{229DCE7A-4C81-476A-9AF5-5C6CAECFDBD5}" presName="thickLine" presStyleLbl="alignNode1" presStyleIdx="0" presStyleCnt="4"/>
      <dgm:spPr/>
    </dgm:pt>
    <dgm:pt modelId="{945AC287-0013-4BEA-BF84-F9B69732B0FC}" type="pres">
      <dgm:prSet presAssocID="{229DCE7A-4C81-476A-9AF5-5C6CAECFDBD5}" presName="horz1" presStyleCnt="0"/>
      <dgm:spPr/>
    </dgm:pt>
    <dgm:pt modelId="{10AAA5F0-C0CE-40E3-84C2-0901A5C8569B}" type="pres">
      <dgm:prSet presAssocID="{229DCE7A-4C81-476A-9AF5-5C6CAECFDBD5}" presName="tx1" presStyleLbl="revTx" presStyleIdx="0" presStyleCnt="4"/>
      <dgm:spPr/>
    </dgm:pt>
    <dgm:pt modelId="{B3908D3B-B351-49EC-AE76-AE4DB7F182C5}" type="pres">
      <dgm:prSet presAssocID="{229DCE7A-4C81-476A-9AF5-5C6CAECFDBD5}" presName="vert1" presStyleCnt="0"/>
      <dgm:spPr/>
    </dgm:pt>
    <dgm:pt modelId="{F49D54AC-F574-4A73-879A-DBFBC58F40A4}" type="pres">
      <dgm:prSet presAssocID="{63447B89-15C0-4B60-B2EE-4A3FE4D66913}" presName="thickLine" presStyleLbl="alignNode1" presStyleIdx="1" presStyleCnt="4"/>
      <dgm:spPr/>
    </dgm:pt>
    <dgm:pt modelId="{207AEAD5-1765-498B-AB4A-971E8990C021}" type="pres">
      <dgm:prSet presAssocID="{63447B89-15C0-4B60-B2EE-4A3FE4D66913}" presName="horz1" presStyleCnt="0"/>
      <dgm:spPr/>
    </dgm:pt>
    <dgm:pt modelId="{52ECE591-52DB-47D5-A617-F6F4B35F06C1}" type="pres">
      <dgm:prSet presAssocID="{63447B89-15C0-4B60-B2EE-4A3FE4D66913}" presName="tx1" presStyleLbl="revTx" presStyleIdx="1" presStyleCnt="4"/>
      <dgm:spPr/>
    </dgm:pt>
    <dgm:pt modelId="{485944AF-2A00-4E93-9C07-45F4F2C5AD24}" type="pres">
      <dgm:prSet presAssocID="{63447B89-15C0-4B60-B2EE-4A3FE4D66913}" presName="vert1" presStyleCnt="0"/>
      <dgm:spPr/>
    </dgm:pt>
    <dgm:pt modelId="{6D801089-DE72-4314-8954-8FD0BCD2AE32}" type="pres">
      <dgm:prSet presAssocID="{5EA60036-72BD-46E8-8A51-99AB1AC28E91}" presName="thickLine" presStyleLbl="alignNode1" presStyleIdx="2" presStyleCnt="4"/>
      <dgm:spPr/>
    </dgm:pt>
    <dgm:pt modelId="{074AC558-4556-4500-8306-31CB8FBEA4BE}" type="pres">
      <dgm:prSet presAssocID="{5EA60036-72BD-46E8-8A51-99AB1AC28E91}" presName="horz1" presStyleCnt="0"/>
      <dgm:spPr/>
    </dgm:pt>
    <dgm:pt modelId="{D678FD56-0EAA-4831-AF4C-933EC420E735}" type="pres">
      <dgm:prSet presAssocID="{5EA60036-72BD-46E8-8A51-99AB1AC28E91}" presName="tx1" presStyleLbl="revTx" presStyleIdx="2" presStyleCnt="4"/>
      <dgm:spPr/>
    </dgm:pt>
    <dgm:pt modelId="{E8961673-3C9A-417F-A028-D0F5FC236B00}" type="pres">
      <dgm:prSet presAssocID="{5EA60036-72BD-46E8-8A51-99AB1AC28E91}" presName="vert1" presStyleCnt="0"/>
      <dgm:spPr/>
    </dgm:pt>
    <dgm:pt modelId="{47A6198E-70FE-4FD1-9390-1D7868BB2F8F}" type="pres">
      <dgm:prSet presAssocID="{FEE2E27F-F7B8-4DB5-8100-6301B1483A70}" presName="thickLine" presStyleLbl="alignNode1" presStyleIdx="3" presStyleCnt="4"/>
      <dgm:spPr/>
    </dgm:pt>
    <dgm:pt modelId="{F327869F-CAF6-4576-87E5-29F4FE96D8A1}" type="pres">
      <dgm:prSet presAssocID="{FEE2E27F-F7B8-4DB5-8100-6301B1483A70}" presName="horz1" presStyleCnt="0"/>
      <dgm:spPr/>
    </dgm:pt>
    <dgm:pt modelId="{14AF0C39-AD70-486D-B3BD-34C0B1CC96B5}" type="pres">
      <dgm:prSet presAssocID="{FEE2E27F-F7B8-4DB5-8100-6301B1483A70}" presName="tx1" presStyleLbl="revTx" presStyleIdx="3" presStyleCnt="4"/>
      <dgm:spPr/>
    </dgm:pt>
    <dgm:pt modelId="{DE783646-363A-4B93-94FA-7F12A5C78637}" type="pres">
      <dgm:prSet presAssocID="{FEE2E27F-F7B8-4DB5-8100-6301B1483A70}" presName="vert1" presStyleCnt="0"/>
      <dgm:spPr/>
    </dgm:pt>
  </dgm:ptLst>
  <dgm:cxnLst>
    <dgm:cxn modelId="{2D9CCD00-739C-491A-B5B9-8C6A27803A22}" type="presOf" srcId="{FEE2E27F-F7B8-4DB5-8100-6301B1483A70}" destId="{14AF0C39-AD70-486D-B3BD-34C0B1CC96B5}" srcOrd="0" destOrd="0" presId="urn:microsoft.com/office/officeart/2008/layout/LinedList"/>
    <dgm:cxn modelId="{BF00530F-87AE-4B6C-886B-265B6531415D}" srcId="{E04DB555-1D64-402B-9B61-39E9DDB44B4F}" destId="{229DCE7A-4C81-476A-9AF5-5C6CAECFDBD5}" srcOrd="0" destOrd="0" parTransId="{C6C44EFD-BB92-4AD8-80CB-700DDFEC69EA}" sibTransId="{ECAACB6A-92A3-411D-9F66-E5A67EC58B3F}"/>
    <dgm:cxn modelId="{AFC82A17-DE9A-44A7-A418-C1A86D78C241}" type="presOf" srcId="{5EA60036-72BD-46E8-8A51-99AB1AC28E91}" destId="{D678FD56-0EAA-4831-AF4C-933EC420E735}" srcOrd="0" destOrd="0" presId="urn:microsoft.com/office/officeart/2008/layout/LinedList"/>
    <dgm:cxn modelId="{A263EF31-03EC-4C0E-BD3A-57FE12F736A0}" srcId="{E04DB555-1D64-402B-9B61-39E9DDB44B4F}" destId="{63447B89-15C0-4B60-B2EE-4A3FE4D66913}" srcOrd="1" destOrd="0" parTransId="{CFE362BD-7B81-4E7A-A640-5E2543B97617}" sibTransId="{80B21C9E-C85B-486C-BA63-86ACDD81E94E}"/>
    <dgm:cxn modelId="{A423DD38-84D6-4366-B0A8-3F8A28AA37E3}" srcId="{E04DB555-1D64-402B-9B61-39E9DDB44B4F}" destId="{5EA60036-72BD-46E8-8A51-99AB1AC28E91}" srcOrd="2" destOrd="0" parTransId="{A8A4C9AE-1F20-4E95-BD18-317B44FCA6B2}" sibTransId="{18E55189-49EF-4E96-A673-6D4A635AE107}"/>
    <dgm:cxn modelId="{E989974B-BD60-48BB-978E-9FECF82E15EF}" type="presOf" srcId="{63447B89-15C0-4B60-B2EE-4A3FE4D66913}" destId="{52ECE591-52DB-47D5-A617-F6F4B35F06C1}" srcOrd="0" destOrd="0" presId="urn:microsoft.com/office/officeart/2008/layout/LinedList"/>
    <dgm:cxn modelId="{DBA43C55-8F72-4601-884D-F936F698F151}" type="presOf" srcId="{E04DB555-1D64-402B-9B61-39E9DDB44B4F}" destId="{AA046264-D030-4011-8661-B5F98D3E52E8}" srcOrd="0" destOrd="0" presId="urn:microsoft.com/office/officeart/2008/layout/LinedList"/>
    <dgm:cxn modelId="{C05582E5-294D-49A5-9507-CF38A6823672}" srcId="{E04DB555-1D64-402B-9B61-39E9DDB44B4F}" destId="{FEE2E27F-F7B8-4DB5-8100-6301B1483A70}" srcOrd="3" destOrd="0" parTransId="{6CEB465E-15C4-467C-AEC7-169BDFE158FC}" sibTransId="{84F758E8-E8D8-48D1-A98E-AB6C9BCB5CE1}"/>
    <dgm:cxn modelId="{F08006F0-3DB0-428E-9A08-A250FDFD07FA}" type="presOf" srcId="{229DCE7A-4C81-476A-9AF5-5C6CAECFDBD5}" destId="{10AAA5F0-C0CE-40E3-84C2-0901A5C8569B}" srcOrd="0" destOrd="0" presId="urn:microsoft.com/office/officeart/2008/layout/LinedList"/>
    <dgm:cxn modelId="{9E4A22FB-1B7D-4853-A944-EF7857DC75F8}" type="presParOf" srcId="{AA046264-D030-4011-8661-B5F98D3E52E8}" destId="{7526AE9C-A2FC-4E07-955D-37A94F39D37B}" srcOrd="0" destOrd="0" presId="urn:microsoft.com/office/officeart/2008/layout/LinedList"/>
    <dgm:cxn modelId="{8693FC60-7BA0-43CC-9B63-19E1DBF65632}" type="presParOf" srcId="{AA046264-D030-4011-8661-B5F98D3E52E8}" destId="{945AC287-0013-4BEA-BF84-F9B69732B0FC}" srcOrd="1" destOrd="0" presId="urn:microsoft.com/office/officeart/2008/layout/LinedList"/>
    <dgm:cxn modelId="{6AEAF16B-0116-4ADD-8B8E-95C517367BF6}" type="presParOf" srcId="{945AC287-0013-4BEA-BF84-F9B69732B0FC}" destId="{10AAA5F0-C0CE-40E3-84C2-0901A5C8569B}" srcOrd="0" destOrd="0" presId="urn:microsoft.com/office/officeart/2008/layout/LinedList"/>
    <dgm:cxn modelId="{FD338498-0319-4229-8935-39069813ADEA}" type="presParOf" srcId="{945AC287-0013-4BEA-BF84-F9B69732B0FC}" destId="{B3908D3B-B351-49EC-AE76-AE4DB7F182C5}" srcOrd="1" destOrd="0" presId="urn:microsoft.com/office/officeart/2008/layout/LinedList"/>
    <dgm:cxn modelId="{0C8A7AA4-F392-43C4-B944-2317323EACC9}" type="presParOf" srcId="{AA046264-D030-4011-8661-B5F98D3E52E8}" destId="{F49D54AC-F574-4A73-879A-DBFBC58F40A4}" srcOrd="2" destOrd="0" presId="urn:microsoft.com/office/officeart/2008/layout/LinedList"/>
    <dgm:cxn modelId="{B2D5DB39-5A79-47E0-9DB5-F11F9933BB4D}" type="presParOf" srcId="{AA046264-D030-4011-8661-B5F98D3E52E8}" destId="{207AEAD5-1765-498B-AB4A-971E8990C021}" srcOrd="3" destOrd="0" presId="urn:microsoft.com/office/officeart/2008/layout/LinedList"/>
    <dgm:cxn modelId="{0823F5F8-1C0B-4975-93D5-2D2A60B7BDB8}" type="presParOf" srcId="{207AEAD5-1765-498B-AB4A-971E8990C021}" destId="{52ECE591-52DB-47D5-A617-F6F4B35F06C1}" srcOrd="0" destOrd="0" presId="urn:microsoft.com/office/officeart/2008/layout/LinedList"/>
    <dgm:cxn modelId="{C0C35212-32E8-4411-B54C-9B1B13726F23}" type="presParOf" srcId="{207AEAD5-1765-498B-AB4A-971E8990C021}" destId="{485944AF-2A00-4E93-9C07-45F4F2C5AD24}" srcOrd="1" destOrd="0" presId="urn:microsoft.com/office/officeart/2008/layout/LinedList"/>
    <dgm:cxn modelId="{22047ECA-F414-44E7-8365-141D0BD8DB70}" type="presParOf" srcId="{AA046264-D030-4011-8661-B5F98D3E52E8}" destId="{6D801089-DE72-4314-8954-8FD0BCD2AE32}" srcOrd="4" destOrd="0" presId="urn:microsoft.com/office/officeart/2008/layout/LinedList"/>
    <dgm:cxn modelId="{6B96162C-D866-4408-B88A-22E0F789463E}" type="presParOf" srcId="{AA046264-D030-4011-8661-B5F98D3E52E8}" destId="{074AC558-4556-4500-8306-31CB8FBEA4BE}" srcOrd="5" destOrd="0" presId="urn:microsoft.com/office/officeart/2008/layout/LinedList"/>
    <dgm:cxn modelId="{F9D41440-BACE-4C40-AB4C-16E6EEB70614}" type="presParOf" srcId="{074AC558-4556-4500-8306-31CB8FBEA4BE}" destId="{D678FD56-0EAA-4831-AF4C-933EC420E735}" srcOrd="0" destOrd="0" presId="urn:microsoft.com/office/officeart/2008/layout/LinedList"/>
    <dgm:cxn modelId="{4736D6EE-6097-4CF0-8267-951A81E01959}" type="presParOf" srcId="{074AC558-4556-4500-8306-31CB8FBEA4BE}" destId="{E8961673-3C9A-417F-A028-D0F5FC236B00}" srcOrd="1" destOrd="0" presId="urn:microsoft.com/office/officeart/2008/layout/LinedList"/>
    <dgm:cxn modelId="{5FB67EC5-AEE2-46AB-9C9C-75F50FE91EDB}" type="presParOf" srcId="{AA046264-D030-4011-8661-B5F98D3E52E8}" destId="{47A6198E-70FE-4FD1-9390-1D7868BB2F8F}" srcOrd="6" destOrd="0" presId="urn:microsoft.com/office/officeart/2008/layout/LinedList"/>
    <dgm:cxn modelId="{29AB99C8-B3CA-4FF4-8B33-261CC1DEABE7}" type="presParOf" srcId="{AA046264-D030-4011-8661-B5F98D3E52E8}" destId="{F327869F-CAF6-4576-87E5-29F4FE96D8A1}" srcOrd="7" destOrd="0" presId="urn:microsoft.com/office/officeart/2008/layout/LinedList"/>
    <dgm:cxn modelId="{E3D5F29D-6A46-4050-B3D6-6B9C591F04F5}" type="presParOf" srcId="{F327869F-CAF6-4576-87E5-29F4FE96D8A1}" destId="{14AF0C39-AD70-486D-B3BD-34C0B1CC96B5}" srcOrd="0" destOrd="0" presId="urn:microsoft.com/office/officeart/2008/layout/LinedList"/>
    <dgm:cxn modelId="{012A31EC-A943-42AB-B22A-3EB2CD27642F}" type="presParOf" srcId="{F327869F-CAF6-4576-87E5-29F4FE96D8A1}" destId="{DE783646-363A-4B93-94FA-7F12A5C7863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586D04-9A52-444C-9991-91455675216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5919848-7A2D-4BC6-9B76-2B7AE7D89AE0}">
      <dgm:prSet/>
      <dgm:spPr/>
      <dgm:t>
        <a:bodyPr/>
        <a:lstStyle/>
        <a:p>
          <a:r>
            <a:rPr lang="en-AU"/>
            <a:t>Hard to get casual workers  - e.g. planting and harvesting</a:t>
          </a:r>
          <a:endParaRPr lang="en-US"/>
        </a:p>
      </dgm:t>
    </dgm:pt>
    <dgm:pt modelId="{6F30981F-4C91-4C84-936D-B7F37EC09931}" type="parTrans" cxnId="{EE2E57B9-8C5C-4BCF-8F32-080BFF1D61A4}">
      <dgm:prSet/>
      <dgm:spPr/>
      <dgm:t>
        <a:bodyPr/>
        <a:lstStyle/>
        <a:p>
          <a:endParaRPr lang="en-US"/>
        </a:p>
      </dgm:t>
    </dgm:pt>
    <dgm:pt modelId="{B8C6323C-19EE-4609-A483-1797CE4EA721}" type="sibTrans" cxnId="{EE2E57B9-8C5C-4BCF-8F32-080BFF1D61A4}">
      <dgm:prSet/>
      <dgm:spPr/>
      <dgm:t>
        <a:bodyPr/>
        <a:lstStyle/>
        <a:p>
          <a:endParaRPr lang="en-US"/>
        </a:p>
      </dgm:t>
    </dgm:pt>
    <dgm:pt modelId="{3DFE2BE7-0899-43F9-8909-500D91E98FC3}">
      <dgm:prSet/>
      <dgm:spPr/>
      <dgm:t>
        <a:bodyPr/>
        <a:lstStyle/>
        <a:p>
          <a:r>
            <a:rPr lang="en-AU"/>
            <a:t>Staff will not be able to stay as they cannot afford the housing</a:t>
          </a:r>
          <a:endParaRPr lang="en-US"/>
        </a:p>
      </dgm:t>
    </dgm:pt>
    <dgm:pt modelId="{5FCCAB91-6996-4620-8B6D-BEAC8355C706}" type="parTrans" cxnId="{C1B4FBD7-1ADB-426B-8D57-FCAAC097BD10}">
      <dgm:prSet/>
      <dgm:spPr/>
      <dgm:t>
        <a:bodyPr/>
        <a:lstStyle/>
        <a:p>
          <a:endParaRPr lang="en-US"/>
        </a:p>
      </dgm:t>
    </dgm:pt>
    <dgm:pt modelId="{157E31B3-539D-4E4A-A197-FCFC78598C0A}" type="sibTrans" cxnId="{C1B4FBD7-1ADB-426B-8D57-FCAAC097BD10}">
      <dgm:prSet/>
      <dgm:spPr/>
      <dgm:t>
        <a:bodyPr/>
        <a:lstStyle/>
        <a:p>
          <a:endParaRPr lang="en-US"/>
        </a:p>
      </dgm:t>
    </dgm:pt>
    <dgm:pt modelId="{AB0BA1A1-6ABF-4AC1-8659-6EE79AC961A1}">
      <dgm:prSet/>
      <dgm:spPr/>
      <dgm:t>
        <a:bodyPr/>
        <a:lstStyle/>
        <a:p>
          <a:r>
            <a:rPr lang="en-AU"/>
            <a:t>Applicants are more open to moving into the area</a:t>
          </a:r>
          <a:endParaRPr lang="en-US"/>
        </a:p>
      </dgm:t>
    </dgm:pt>
    <dgm:pt modelId="{DDD9A76F-35C8-468B-B460-29B5F636210C}" type="parTrans" cxnId="{564545EF-65C2-4ACE-9927-D678E2395B6D}">
      <dgm:prSet/>
      <dgm:spPr/>
      <dgm:t>
        <a:bodyPr/>
        <a:lstStyle/>
        <a:p>
          <a:endParaRPr lang="en-US"/>
        </a:p>
      </dgm:t>
    </dgm:pt>
    <dgm:pt modelId="{43F0F56D-195D-4EC4-8042-FF60E0501B02}" type="sibTrans" cxnId="{564545EF-65C2-4ACE-9927-D678E2395B6D}">
      <dgm:prSet/>
      <dgm:spPr/>
      <dgm:t>
        <a:bodyPr/>
        <a:lstStyle/>
        <a:p>
          <a:endParaRPr lang="en-US"/>
        </a:p>
      </dgm:t>
    </dgm:pt>
    <dgm:pt modelId="{18F9BF82-F9F9-4726-B430-A2704AF81D0F}">
      <dgm:prSet/>
      <dgm:spPr/>
      <dgm:t>
        <a:bodyPr/>
        <a:lstStyle/>
        <a:p>
          <a:r>
            <a:rPr lang="en-AU"/>
            <a:t>Some customers with more disposable income</a:t>
          </a:r>
          <a:endParaRPr lang="en-US"/>
        </a:p>
      </dgm:t>
    </dgm:pt>
    <dgm:pt modelId="{1C156924-B41A-40F6-89B1-B73A1BEE2B6B}" type="parTrans" cxnId="{66D74CD6-6B64-417F-B9C3-5B6404E15C9C}">
      <dgm:prSet/>
      <dgm:spPr/>
      <dgm:t>
        <a:bodyPr/>
        <a:lstStyle/>
        <a:p>
          <a:endParaRPr lang="en-US"/>
        </a:p>
      </dgm:t>
    </dgm:pt>
    <dgm:pt modelId="{379402F4-50C6-4934-97D5-368C2B438947}" type="sibTrans" cxnId="{66D74CD6-6B64-417F-B9C3-5B6404E15C9C}">
      <dgm:prSet/>
      <dgm:spPr/>
      <dgm:t>
        <a:bodyPr/>
        <a:lstStyle/>
        <a:p>
          <a:endParaRPr lang="en-US"/>
        </a:p>
      </dgm:t>
    </dgm:pt>
    <dgm:pt modelId="{5BCD472E-9831-4E86-9AA8-D2E39F491B35}">
      <dgm:prSet/>
      <dgm:spPr/>
      <dgm:t>
        <a:bodyPr/>
        <a:lstStyle/>
        <a:p>
          <a:r>
            <a:rPr lang="en-AU"/>
            <a:t>We will have no staff resulting in the closure of our business</a:t>
          </a:r>
          <a:endParaRPr lang="en-US"/>
        </a:p>
      </dgm:t>
    </dgm:pt>
    <dgm:pt modelId="{A7E4A369-4312-4185-B155-93FE8F053F87}" type="parTrans" cxnId="{DB11CB80-9F49-47AE-9B4F-6A9158A379C3}">
      <dgm:prSet/>
      <dgm:spPr/>
      <dgm:t>
        <a:bodyPr/>
        <a:lstStyle/>
        <a:p>
          <a:endParaRPr lang="en-US"/>
        </a:p>
      </dgm:t>
    </dgm:pt>
    <dgm:pt modelId="{21D3D37D-3E52-446D-BBD1-46F182AB5BDC}" type="sibTrans" cxnId="{DB11CB80-9F49-47AE-9B4F-6A9158A379C3}">
      <dgm:prSet/>
      <dgm:spPr/>
      <dgm:t>
        <a:bodyPr/>
        <a:lstStyle/>
        <a:p>
          <a:endParaRPr lang="en-US"/>
        </a:p>
      </dgm:t>
    </dgm:pt>
    <dgm:pt modelId="{DA98FB10-718E-4746-AB36-A9D02817372F}">
      <dgm:prSet/>
      <dgm:spPr/>
      <dgm:t>
        <a:bodyPr/>
        <a:lstStyle/>
        <a:p>
          <a:r>
            <a:rPr lang="en-AU"/>
            <a:t>I will fall into poverty.  As it is quality of life is poor</a:t>
          </a:r>
          <a:endParaRPr lang="en-US"/>
        </a:p>
      </dgm:t>
    </dgm:pt>
    <dgm:pt modelId="{C90773F7-DB2F-4FDB-8C8E-BD3B763B2315}" type="parTrans" cxnId="{C6C1C615-8673-46F3-9CC5-821ECEEA5FB1}">
      <dgm:prSet/>
      <dgm:spPr/>
      <dgm:t>
        <a:bodyPr/>
        <a:lstStyle/>
        <a:p>
          <a:endParaRPr lang="en-US"/>
        </a:p>
      </dgm:t>
    </dgm:pt>
    <dgm:pt modelId="{0D5F476C-65DC-48B6-B709-FF160BEAC599}" type="sibTrans" cxnId="{C6C1C615-8673-46F3-9CC5-821ECEEA5FB1}">
      <dgm:prSet/>
      <dgm:spPr/>
      <dgm:t>
        <a:bodyPr/>
        <a:lstStyle/>
        <a:p>
          <a:endParaRPr lang="en-US"/>
        </a:p>
      </dgm:t>
    </dgm:pt>
    <dgm:pt modelId="{FF52C243-D829-438D-80EB-CEE893D43FA5}">
      <dgm:prSet/>
      <dgm:spPr/>
      <dgm:t>
        <a:bodyPr/>
        <a:lstStyle/>
        <a:p>
          <a:r>
            <a:rPr lang="en-AU"/>
            <a:t>People moving here fully cashed up to buy big.</a:t>
          </a:r>
          <a:endParaRPr lang="en-US"/>
        </a:p>
      </dgm:t>
    </dgm:pt>
    <dgm:pt modelId="{A0A8372E-62CA-4AEE-B2B7-B773A1536EC7}" type="parTrans" cxnId="{9C730A5E-4F53-4CA5-AF56-4E96C8099536}">
      <dgm:prSet/>
      <dgm:spPr/>
      <dgm:t>
        <a:bodyPr/>
        <a:lstStyle/>
        <a:p>
          <a:endParaRPr lang="en-US"/>
        </a:p>
      </dgm:t>
    </dgm:pt>
    <dgm:pt modelId="{434D39CF-0DD5-48ED-8AF8-08BD2E03D9DD}" type="sibTrans" cxnId="{9C730A5E-4F53-4CA5-AF56-4E96C8099536}">
      <dgm:prSet/>
      <dgm:spPr/>
      <dgm:t>
        <a:bodyPr/>
        <a:lstStyle/>
        <a:p>
          <a:endParaRPr lang="en-US"/>
        </a:p>
      </dgm:t>
    </dgm:pt>
    <dgm:pt modelId="{1BC704C9-DE73-4F84-90AC-E20937782B84}">
      <dgm:prSet/>
      <dgm:spPr/>
      <dgm:t>
        <a:bodyPr/>
        <a:lstStyle/>
        <a:p>
          <a:r>
            <a:rPr lang="en-US"/>
            <a:t>Low-income jobs will not be filled</a:t>
          </a:r>
        </a:p>
      </dgm:t>
    </dgm:pt>
    <dgm:pt modelId="{3D03B6FC-6CB6-4730-99BE-29305138CBFF}" type="parTrans" cxnId="{32638B1A-875C-49CC-9ABF-166495B95A21}">
      <dgm:prSet/>
      <dgm:spPr/>
    </dgm:pt>
    <dgm:pt modelId="{A1F44C3B-7A79-410C-80B3-52044100E006}" type="sibTrans" cxnId="{32638B1A-875C-49CC-9ABF-166495B95A21}">
      <dgm:prSet/>
      <dgm:spPr/>
    </dgm:pt>
    <dgm:pt modelId="{A8041207-E0D5-4599-B055-0FD6A4ED3F21}" type="pres">
      <dgm:prSet presAssocID="{4F586D04-9A52-444C-9991-91455675216B}" presName="diagram" presStyleCnt="0">
        <dgm:presLayoutVars>
          <dgm:dir/>
          <dgm:resizeHandles val="exact"/>
        </dgm:presLayoutVars>
      </dgm:prSet>
      <dgm:spPr/>
    </dgm:pt>
    <dgm:pt modelId="{BC02E233-8339-4816-B008-063B780893A1}" type="pres">
      <dgm:prSet presAssocID="{75919848-7A2D-4BC6-9B76-2B7AE7D89AE0}" presName="node" presStyleLbl="node1" presStyleIdx="0" presStyleCnt="8">
        <dgm:presLayoutVars>
          <dgm:bulletEnabled val="1"/>
        </dgm:presLayoutVars>
      </dgm:prSet>
      <dgm:spPr/>
    </dgm:pt>
    <dgm:pt modelId="{C651B10D-0F75-4D70-B4ED-15E2D29D9A8C}" type="pres">
      <dgm:prSet presAssocID="{B8C6323C-19EE-4609-A483-1797CE4EA721}" presName="sibTrans" presStyleCnt="0"/>
      <dgm:spPr/>
    </dgm:pt>
    <dgm:pt modelId="{F57C8AC5-61BA-49C8-8405-D4A9A845C77C}" type="pres">
      <dgm:prSet presAssocID="{3DFE2BE7-0899-43F9-8909-500D91E98FC3}" presName="node" presStyleLbl="node1" presStyleIdx="1" presStyleCnt="8">
        <dgm:presLayoutVars>
          <dgm:bulletEnabled val="1"/>
        </dgm:presLayoutVars>
      </dgm:prSet>
      <dgm:spPr/>
    </dgm:pt>
    <dgm:pt modelId="{4B4C1FEE-F950-4C8B-BC0F-93DF3F859355}" type="pres">
      <dgm:prSet presAssocID="{157E31B3-539D-4E4A-A197-FCFC78598C0A}" presName="sibTrans" presStyleCnt="0"/>
      <dgm:spPr/>
    </dgm:pt>
    <dgm:pt modelId="{8951CB70-B7E3-476F-9FA8-281B01C7FA67}" type="pres">
      <dgm:prSet presAssocID="{AB0BA1A1-6ABF-4AC1-8659-6EE79AC961A1}" presName="node" presStyleLbl="node1" presStyleIdx="2" presStyleCnt="8">
        <dgm:presLayoutVars>
          <dgm:bulletEnabled val="1"/>
        </dgm:presLayoutVars>
      </dgm:prSet>
      <dgm:spPr/>
    </dgm:pt>
    <dgm:pt modelId="{B96A5E05-8033-49F6-AFD0-A2BEE06F472E}" type="pres">
      <dgm:prSet presAssocID="{43F0F56D-195D-4EC4-8042-FF60E0501B02}" presName="sibTrans" presStyleCnt="0"/>
      <dgm:spPr/>
    </dgm:pt>
    <dgm:pt modelId="{449799F6-2E08-4258-8011-D30BFF6E6CD4}" type="pres">
      <dgm:prSet presAssocID="{18F9BF82-F9F9-4726-B430-A2704AF81D0F}" presName="node" presStyleLbl="node1" presStyleIdx="3" presStyleCnt="8">
        <dgm:presLayoutVars>
          <dgm:bulletEnabled val="1"/>
        </dgm:presLayoutVars>
      </dgm:prSet>
      <dgm:spPr/>
    </dgm:pt>
    <dgm:pt modelId="{A93D9477-343C-45AE-82F0-222A36BDF610}" type="pres">
      <dgm:prSet presAssocID="{379402F4-50C6-4934-97D5-368C2B438947}" presName="sibTrans" presStyleCnt="0"/>
      <dgm:spPr/>
    </dgm:pt>
    <dgm:pt modelId="{7245D998-3BB8-4870-8CE0-C3DBA3EA0782}" type="pres">
      <dgm:prSet presAssocID="{5BCD472E-9831-4E86-9AA8-D2E39F491B35}" presName="node" presStyleLbl="node1" presStyleIdx="4" presStyleCnt="8">
        <dgm:presLayoutVars>
          <dgm:bulletEnabled val="1"/>
        </dgm:presLayoutVars>
      </dgm:prSet>
      <dgm:spPr/>
    </dgm:pt>
    <dgm:pt modelId="{707D483E-7F92-443D-9438-D4A611038863}" type="pres">
      <dgm:prSet presAssocID="{21D3D37D-3E52-446D-BBD1-46F182AB5BDC}" presName="sibTrans" presStyleCnt="0"/>
      <dgm:spPr/>
    </dgm:pt>
    <dgm:pt modelId="{C2F6B8F6-099B-4DF0-9394-CDB9AABE4D7C}" type="pres">
      <dgm:prSet presAssocID="{DA98FB10-718E-4746-AB36-A9D02817372F}" presName="node" presStyleLbl="node1" presStyleIdx="5" presStyleCnt="8">
        <dgm:presLayoutVars>
          <dgm:bulletEnabled val="1"/>
        </dgm:presLayoutVars>
      </dgm:prSet>
      <dgm:spPr/>
    </dgm:pt>
    <dgm:pt modelId="{FCD5B503-2C23-45B2-8E8D-50BA33E4F8D3}" type="pres">
      <dgm:prSet presAssocID="{0D5F476C-65DC-48B6-B709-FF160BEAC599}" presName="sibTrans" presStyleCnt="0"/>
      <dgm:spPr/>
    </dgm:pt>
    <dgm:pt modelId="{E7A55998-B0E3-48B6-A7FB-912428AF57FB}" type="pres">
      <dgm:prSet presAssocID="{FF52C243-D829-438D-80EB-CEE893D43FA5}" presName="node" presStyleLbl="node1" presStyleIdx="6" presStyleCnt="8">
        <dgm:presLayoutVars>
          <dgm:bulletEnabled val="1"/>
        </dgm:presLayoutVars>
      </dgm:prSet>
      <dgm:spPr/>
    </dgm:pt>
    <dgm:pt modelId="{41140CCB-E941-4D97-A54B-C1BC05F01AA7}" type="pres">
      <dgm:prSet presAssocID="{434D39CF-0DD5-48ED-8AF8-08BD2E03D9DD}" presName="sibTrans" presStyleCnt="0"/>
      <dgm:spPr/>
    </dgm:pt>
    <dgm:pt modelId="{000FCB0C-858F-4FBA-B2C9-F8256D75EA02}" type="pres">
      <dgm:prSet presAssocID="{1BC704C9-DE73-4F84-90AC-E20937782B84}" presName="node" presStyleLbl="node1" presStyleIdx="7" presStyleCnt="8">
        <dgm:presLayoutVars>
          <dgm:bulletEnabled val="1"/>
        </dgm:presLayoutVars>
      </dgm:prSet>
      <dgm:spPr/>
    </dgm:pt>
  </dgm:ptLst>
  <dgm:cxnLst>
    <dgm:cxn modelId="{C6C1C615-8673-46F3-9CC5-821ECEEA5FB1}" srcId="{4F586D04-9A52-444C-9991-91455675216B}" destId="{DA98FB10-718E-4746-AB36-A9D02817372F}" srcOrd="5" destOrd="0" parTransId="{C90773F7-DB2F-4FDB-8C8E-BD3B763B2315}" sibTransId="{0D5F476C-65DC-48B6-B709-FF160BEAC599}"/>
    <dgm:cxn modelId="{32638B1A-875C-49CC-9ABF-166495B95A21}" srcId="{4F586D04-9A52-444C-9991-91455675216B}" destId="{1BC704C9-DE73-4F84-90AC-E20937782B84}" srcOrd="7" destOrd="0" parTransId="{3D03B6FC-6CB6-4730-99BE-29305138CBFF}" sibTransId="{A1F44C3B-7A79-410C-80B3-52044100E006}"/>
    <dgm:cxn modelId="{F557324F-A091-41B3-B6CA-FEB04B780401}" type="presOf" srcId="{18F9BF82-F9F9-4726-B430-A2704AF81D0F}" destId="{449799F6-2E08-4258-8011-D30BFF6E6CD4}" srcOrd="0" destOrd="0" presId="urn:microsoft.com/office/officeart/2005/8/layout/default"/>
    <dgm:cxn modelId="{77BBA84F-B412-482D-B03C-9E3399E93C74}" type="presOf" srcId="{3DFE2BE7-0899-43F9-8909-500D91E98FC3}" destId="{F57C8AC5-61BA-49C8-8405-D4A9A845C77C}" srcOrd="0" destOrd="0" presId="urn:microsoft.com/office/officeart/2005/8/layout/default"/>
    <dgm:cxn modelId="{C287D654-18F6-41BE-9444-7158906CBE78}" type="presOf" srcId="{DA98FB10-718E-4746-AB36-A9D02817372F}" destId="{C2F6B8F6-099B-4DF0-9394-CDB9AABE4D7C}" srcOrd="0" destOrd="0" presId="urn:microsoft.com/office/officeart/2005/8/layout/default"/>
    <dgm:cxn modelId="{9C730A5E-4F53-4CA5-AF56-4E96C8099536}" srcId="{4F586D04-9A52-444C-9991-91455675216B}" destId="{FF52C243-D829-438D-80EB-CEE893D43FA5}" srcOrd="6" destOrd="0" parTransId="{A0A8372E-62CA-4AEE-B2B7-B773A1536EC7}" sibTransId="{434D39CF-0DD5-48ED-8AF8-08BD2E03D9DD}"/>
    <dgm:cxn modelId="{DB11CB80-9F49-47AE-9B4F-6A9158A379C3}" srcId="{4F586D04-9A52-444C-9991-91455675216B}" destId="{5BCD472E-9831-4E86-9AA8-D2E39F491B35}" srcOrd="4" destOrd="0" parTransId="{A7E4A369-4312-4185-B155-93FE8F053F87}" sibTransId="{21D3D37D-3E52-446D-BBD1-46F182AB5BDC}"/>
    <dgm:cxn modelId="{DFA1F194-AB80-4C5C-87BD-39F57786EA0A}" type="presOf" srcId="{4F586D04-9A52-444C-9991-91455675216B}" destId="{A8041207-E0D5-4599-B055-0FD6A4ED3F21}" srcOrd="0" destOrd="0" presId="urn:microsoft.com/office/officeart/2005/8/layout/default"/>
    <dgm:cxn modelId="{EE2E57B9-8C5C-4BCF-8F32-080BFF1D61A4}" srcId="{4F586D04-9A52-444C-9991-91455675216B}" destId="{75919848-7A2D-4BC6-9B76-2B7AE7D89AE0}" srcOrd="0" destOrd="0" parTransId="{6F30981F-4C91-4C84-936D-B7F37EC09931}" sibTransId="{B8C6323C-19EE-4609-A483-1797CE4EA721}"/>
    <dgm:cxn modelId="{66D74CD6-6B64-417F-B9C3-5B6404E15C9C}" srcId="{4F586D04-9A52-444C-9991-91455675216B}" destId="{18F9BF82-F9F9-4726-B430-A2704AF81D0F}" srcOrd="3" destOrd="0" parTransId="{1C156924-B41A-40F6-89B1-B73A1BEE2B6B}" sibTransId="{379402F4-50C6-4934-97D5-368C2B438947}"/>
    <dgm:cxn modelId="{C1B4FBD7-1ADB-426B-8D57-FCAAC097BD10}" srcId="{4F586D04-9A52-444C-9991-91455675216B}" destId="{3DFE2BE7-0899-43F9-8909-500D91E98FC3}" srcOrd="1" destOrd="0" parTransId="{5FCCAB91-6996-4620-8B6D-BEAC8355C706}" sibTransId="{157E31B3-539D-4E4A-A197-FCFC78598C0A}"/>
    <dgm:cxn modelId="{77E2BADA-4014-454F-891D-44DA28C8B33D}" type="presOf" srcId="{1BC704C9-DE73-4F84-90AC-E20937782B84}" destId="{000FCB0C-858F-4FBA-B2C9-F8256D75EA02}" srcOrd="0" destOrd="0" presId="urn:microsoft.com/office/officeart/2005/8/layout/default"/>
    <dgm:cxn modelId="{4A6A48DB-EACB-4CBB-8772-FC05DF955C8B}" type="presOf" srcId="{AB0BA1A1-6ABF-4AC1-8659-6EE79AC961A1}" destId="{8951CB70-B7E3-476F-9FA8-281B01C7FA67}" srcOrd="0" destOrd="0" presId="urn:microsoft.com/office/officeart/2005/8/layout/default"/>
    <dgm:cxn modelId="{4110C1E4-9021-4E2F-9EA4-34A5900259A1}" type="presOf" srcId="{5BCD472E-9831-4E86-9AA8-D2E39F491B35}" destId="{7245D998-3BB8-4870-8CE0-C3DBA3EA0782}" srcOrd="0" destOrd="0" presId="urn:microsoft.com/office/officeart/2005/8/layout/default"/>
    <dgm:cxn modelId="{564545EF-65C2-4ACE-9927-D678E2395B6D}" srcId="{4F586D04-9A52-444C-9991-91455675216B}" destId="{AB0BA1A1-6ABF-4AC1-8659-6EE79AC961A1}" srcOrd="2" destOrd="0" parTransId="{DDD9A76F-35C8-468B-B460-29B5F636210C}" sibTransId="{43F0F56D-195D-4EC4-8042-FF60E0501B02}"/>
    <dgm:cxn modelId="{52B4F2F1-71FE-42A4-956F-D29DB3F4EB64}" type="presOf" srcId="{75919848-7A2D-4BC6-9B76-2B7AE7D89AE0}" destId="{BC02E233-8339-4816-B008-063B780893A1}" srcOrd="0" destOrd="0" presId="urn:microsoft.com/office/officeart/2005/8/layout/default"/>
    <dgm:cxn modelId="{0C8EBBFD-D5CE-4ABA-89CC-6BFD557416D3}" type="presOf" srcId="{FF52C243-D829-438D-80EB-CEE893D43FA5}" destId="{E7A55998-B0E3-48B6-A7FB-912428AF57FB}" srcOrd="0" destOrd="0" presId="urn:microsoft.com/office/officeart/2005/8/layout/default"/>
    <dgm:cxn modelId="{EA3EE07D-9B8B-4776-A89E-3B122831E7B1}" type="presParOf" srcId="{A8041207-E0D5-4599-B055-0FD6A4ED3F21}" destId="{BC02E233-8339-4816-B008-063B780893A1}" srcOrd="0" destOrd="0" presId="urn:microsoft.com/office/officeart/2005/8/layout/default"/>
    <dgm:cxn modelId="{73449757-904A-4C9D-8E5C-DFEBFC4340F5}" type="presParOf" srcId="{A8041207-E0D5-4599-B055-0FD6A4ED3F21}" destId="{C651B10D-0F75-4D70-B4ED-15E2D29D9A8C}" srcOrd="1" destOrd="0" presId="urn:microsoft.com/office/officeart/2005/8/layout/default"/>
    <dgm:cxn modelId="{2C2A7079-C25D-4AD9-8FD0-26F769A5426D}" type="presParOf" srcId="{A8041207-E0D5-4599-B055-0FD6A4ED3F21}" destId="{F57C8AC5-61BA-49C8-8405-D4A9A845C77C}" srcOrd="2" destOrd="0" presId="urn:microsoft.com/office/officeart/2005/8/layout/default"/>
    <dgm:cxn modelId="{039E0E65-D9C9-41F4-9956-E4FAB63CB508}" type="presParOf" srcId="{A8041207-E0D5-4599-B055-0FD6A4ED3F21}" destId="{4B4C1FEE-F950-4C8B-BC0F-93DF3F859355}" srcOrd="3" destOrd="0" presId="urn:microsoft.com/office/officeart/2005/8/layout/default"/>
    <dgm:cxn modelId="{2D619AA6-65D8-440D-8186-E1BC6A62B642}" type="presParOf" srcId="{A8041207-E0D5-4599-B055-0FD6A4ED3F21}" destId="{8951CB70-B7E3-476F-9FA8-281B01C7FA67}" srcOrd="4" destOrd="0" presId="urn:microsoft.com/office/officeart/2005/8/layout/default"/>
    <dgm:cxn modelId="{4B354B8E-1F23-49C2-AA28-18CF68741760}" type="presParOf" srcId="{A8041207-E0D5-4599-B055-0FD6A4ED3F21}" destId="{B96A5E05-8033-49F6-AFD0-A2BEE06F472E}" srcOrd="5" destOrd="0" presId="urn:microsoft.com/office/officeart/2005/8/layout/default"/>
    <dgm:cxn modelId="{D85230EE-6E29-48AB-A7A9-451780A557E3}" type="presParOf" srcId="{A8041207-E0D5-4599-B055-0FD6A4ED3F21}" destId="{449799F6-2E08-4258-8011-D30BFF6E6CD4}" srcOrd="6" destOrd="0" presId="urn:microsoft.com/office/officeart/2005/8/layout/default"/>
    <dgm:cxn modelId="{977AA455-D187-442E-B5DD-9668E0B3D9D4}" type="presParOf" srcId="{A8041207-E0D5-4599-B055-0FD6A4ED3F21}" destId="{A93D9477-343C-45AE-82F0-222A36BDF610}" srcOrd="7" destOrd="0" presId="urn:microsoft.com/office/officeart/2005/8/layout/default"/>
    <dgm:cxn modelId="{6AD65910-EC2B-4538-B1ED-2DFD40B8A45C}" type="presParOf" srcId="{A8041207-E0D5-4599-B055-0FD6A4ED3F21}" destId="{7245D998-3BB8-4870-8CE0-C3DBA3EA0782}" srcOrd="8" destOrd="0" presId="urn:microsoft.com/office/officeart/2005/8/layout/default"/>
    <dgm:cxn modelId="{77F378D1-1897-4312-BF36-B75B01DF22C8}" type="presParOf" srcId="{A8041207-E0D5-4599-B055-0FD6A4ED3F21}" destId="{707D483E-7F92-443D-9438-D4A611038863}" srcOrd="9" destOrd="0" presId="urn:microsoft.com/office/officeart/2005/8/layout/default"/>
    <dgm:cxn modelId="{A2DD5AA7-587F-4E16-9DF2-EB45FB1CA8A2}" type="presParOf" srcId="{A8041207-E0D5-4599-B055-0FD6A4ED3F21}" destId="{C2F6B8F6-099B-4DF0-9394-CDB9AABE4D7C}" srcOrd="10" destOrd="0" presId="urn:microsoft.com/office/officeart/2005/8/layout/default"/>
    <dgm:cxn modelId="{CECEED26-8A44-4C6B-AABF-C5700400FA65}" type="presParOf" srcId="{A8041207-E0D5-4599-B055-0FD6A4ED3F21}" destId="{FCD5B503-2C23-45B2-8E8D-50BA33E4F8D3}" srcOrd="11" destOrd="0" presId="urn:microsoft.com/office/officeart/2005/8/layout/default"/>
    <dgm:cxn modelId="{1E840285-0AD1-4521-8CE7-BB9089C1EA72}" type="presParOf" srcId="{A8041207-E0D5-4599-B055-0FD6A4ED3F21}" destId="{E7A55998-B0E3-48B6-A7FB-912428AF57FB}" srcOrd="12" destOrd="0" presId="urn:microsoft.com/office/officeart/2005/8/layout/default"/>
    <dgm:cxn modelId="{A71F48A9-8E1F-4838-B503-A84FA1AAC56D}" type="presParOf" srcId="{A8041207-E0D5-4599-B055-0FD6A4ED3F21}" destId="{41140CCB-E941-4D97-A54B-C1BC05F01AA7}" srcOrd="13" destOrd="0" presId="urn:microsoft.com/office/officeart/2005/8/layout/default"/>
    <dgm:cxn modelId="{89831D76-8DEF-459D-BA4E-57BE169DAAD6}" type="presParOf" srcId="{A8041207-E0D5-4599-B055-0FD6A4ED3F21}" destId="{000FCB0C-858F-4FBA-B2C9-F8256D75EA0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779A09-F7AB-459C-B538-CE95ABE3F9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BE3F82-EDE8-4A49-96BD-465781967362}">
      <dgm:prSet/>
      <dgm:spPr/>
      <dgm:t>
        <a:bodyPr/>
        <a:lstStyle/>
        <a:p>
          <a:pPr rtl="0"/>
          <a:r>
            <a:rPr lang="en-AU"/>
            <a:t>Not great news</a:t>
          </a:r>
          <a:r>
            <a:rPr lang="en-AU">
              <a:latin typeface="Calibri Light" panose="020F0302020204030204"/>
            </a:rPr>
            <a:t> – especially for renters and those on low to moderate incomes</a:t>
          </a:r>
          <a:endParaRPr lang="en-US"/>
        </a:p>
      </dgm:t>
    </dgm:pt>
    <dgm:pt modelId="{BAC7C90C-29C5-40E9-87B7-687AC918D7E8}" type="parTrans" cxnId="{37AE4AAB-F6C2-4DF8-98AB-26D8A70DDD9D}">
      <dgm:prSet/>
      <dgm:spPr/>
      <dgm:t>
        <a:bodyPr/>
        <a:lstStyle/>
        <a:p>
          <a:endParaRPr lang="en-US"/>
        </a:p>
      </dgm:t>
    </dgm:pt>
    <dgm:pt modelId="{1A27EABE-2832-4826-80F5-428543805C50}" type="sibTrans" cxnId="{37AE4AAB-F6C2-4DF8-98AB-26D8A70DDD9D}">
      <dgm:prSet/>
      <dgm:spPr/>
      <dgm:t>
        <a:bodyPr/>
        <a:lstStyle/>
        <a:p>
          <a:endParaRPr lang="en-US"/>
        </a:p>
      </dgm:t>
    </dgm:pt>
    <dgm:pt modelId="{20E13393-98C8-440B-8B81-737A68BB6463}">
      <dgm:prSet/>
      <dgm:spPr/>
      <dgm:t>
        <a:bodyPr/>
        <a:lstStyle/>
        <a:p>
          <a:r>
            <a:rPr lang="en-AU"/>
            <a:t>Some opportunities</a:t>
          </a:r>
          <a:endParaRPr lang="en-US"/>
        </a:p>
      </dgm:t>
    </dgm:pt>
    <dgm:pt modelId="{2361C869-9F94-46F6-A416-D77B9DDE83DC}" type="parTrans" cxnId="{75ABC48F-9446-476E-9BAC-375BBB7AF041}">
      <dgm:prSet/>
      <dgm:spPr/>
      <dgm:t>
        <a:bodyPr/>
        <a:lstStyle/>
        <a:p>
          <a:endParaRPr lang="en-US"/>
        </a:p>
      </dgm:t>
    </dgm:pt>
    <dgm:pt modelId="{FF66ED89-DC29-4D17-B3C3-590ADE09DB5E}" type="sibTrans" cxnId="{75ABC48F-9446-476E-9BAC-375BBB7AF041}">
      <dgm:prSet/>
      <dgm:spPr/>
      <dgm:t>
        <a:bodyPr/>
        <a:lstStyle/>
        <a:p>
          <a:endParaRPr lang="en-US"/>
        </a:p>
      </dgm:t>
    </dgm:pt>
    <dgm:pt modelId="{ABB829A3-B34A-47FC-8974-0D630EBEB567}">
      <dgm:prSet/>
      <dgm:spPr/>
      <dgm:t>
        <a:bodyPr/>
        <a:lstStyle/>
        <a:p>
          <a:r>
            <a:rPr lang="en-AU"/>
            <a:t>Need to find ways to innovative, mobilise and inform the community and broader conversation</a:t>
          </a:r>
          <a:endParaRPr lang="en-US"/>
        </a:p>
      </dgm:t>
    </dgm:pt>
    <dgm:pt modelId="{3BA51A6C-3A75-471F-BCAC-FFE472D791B3}" type="parTrans" cxnId="{D71ADD54-187F-43C0-BADB-EE4A0B172904}">
      <dgm:prSet/>
      <dgm:spPr/>
      <dgm:t>
        <a:bodyPr/>
        <a:lstStyle/>
        <a:p>
          <a:endParaRPr lang="en-US"/>
        </a:p>
      </dgm:t>
    </dgm:pt>
    <dgm:pt modelId="{C93B3376-7755-45B2-BA5C-FE8732EA5997}" type="sibTrans" cxnId="{D71ADD54-187F-43C0-BADB-EE4A0B172904}">
      <dgm:prSet/>
      <dgm:spPr/>
      <dgm:t>
        <a:bodyPr/>
        <a:lstStyle/>
        <a:p>
          <a:endParaRPr lang="en-US"/>
        </a:p>
      </dgm:t>
    </dgm:pt>
    <dgm:pt modelId="{531E38BD-90AE-4237-8476-9960C0DFD2DE}" type="pres">
      <dgm:prSet presAssocID="{C0779A09-F7AB-459C-B538-CE95ABE3F92A}" presName="root" presStyleCnt="0">
        <dgm:presLayoutVars>
          <dgm:dir/>
          <dgm:resizeHandles val="exact"/>
        </dgm:presLayoutVars>
      </dgm:prSet>
      <dgm:spPr/>
    </dgm:pt>
    <dgm:pt modelId="{2F4A7714-ECC0-4ED5-A329-05E48D708BF3}" type="pres">
      <dgm:prSet presAssocID="{89BE3F82-EDE8-4A49-96BD-465781967362}" presName="compNode" presStyleCnt="0"/>
      <dgm:spPr/>
    </dgm:pt>
    <dgm:pt modelId="{CB6B2147-3CAE-467C-B19D-016D09552AE8}" type="pres">
      <dgm:prSet presAssocID="{89BE3F82-EDE8-4A49-96BD-465781967362}" presName="bgRect" presStyleLbl="bgShp" presStyleIdx="0" presStyleCnt="3"/>
      <dgm:spPr/>
    </dgm:pt>
    <dgm:pt modelId="{D2C13152-87D0-4443-9C6E-18A2FF897FB1}" type="pres">
      <dgm:prSet presAssocID="{89BE3F82-EDE8-4A49-96BD-4657819673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0C0AC7C2-A87A-4AA6-9390-3057DDF476D4}" type="pres">
      <dgm:prSet presAssocID="{89BE3F82-EDE8-4A49-96BD-465781967362}" presName="spaceRect" presStyleCnt="0"/>
      <dgm:spPr/>
    </dgm:pt>
    <dgm:pt modelId="{46DA7C57-FA54-49D7-92BC-4BDB60FDBD42}" type="pres">
      <dgm:prSet presAssocID="{89BE3F82-EDE8-4A49-96BD-465781967362}" presName="parTx" presStyleLbl="revTx" presStyleIdx="0" presStyleCnt="3">
        <dgm:presLayoutVars>
          <dgm:chMax val="0"/>
          <dgm:chPref val="0"/>
        </dgm:presLayoutVars>
      </dgm:prSet>
      <dgm:spPr/>
    </dgm:pt>
    <dgm:pt modelId="{0570C03A-5073-4B8E-AB55-19DB90F01187}" type="pres">
      <dgm:prSet presAssocID="{1A27EABE-2832-4826-80F5-428543805C50}" presName="sibTrans" presStyleCnt="0"/>
      <dgm:spPr/>
    </dgm:pt>
    <dgm:pt modelId="{83733F64-D16D-4CFC-9F7E-7BBAC554E51F}" type="pres">
      <dgm:prSet presAssocID="{20E13393-98C8-440B-8B81-737A68BB6463}" presName="compNode" presStyleCnt="0"/>
      <dgm:spPr/>
    </dgm:pt>
    <dgm:pt modelId="{3A2E10C1-0DBD-47F6-A40D-B05F7559C1C1}" type="pres">
      <dgm:prSet presAssocID="{20E13393-98C8-440B-8B81-737A68BB6463}" presName="bgRect" presStyleLbl="bgShp" presStyleIdx="1" presStyleCnt="3"/>
      <dgm:spPr>
        <a:solidFill>
          <a:schemeClr val="accent6">
            <a:lumMod val="60000"/>
            <a:lumOff val="40000"/>
          </a:schemeClr>
        </a:solidFill>
      </dgm:spPr>
    </dgm:pt>
    <dgm:pt modelId="{0E6A8830-0CFE-4D84-8ECE-92F854B091A1}" type="pres">
      <dgm:prSet presAssocID="{20E13393-98C8-440B-8B81-737A68BB64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877601BC-9BF2-4538-B24B-2F11C6BD47DF}" type="pres">
      <dgm:prSet presAssocID="{20E13393-98C8-440B-8B81-737A68BB6463}" presName="spaceRect" presStyleCnt="0"/>
      <dgm:spPr/>
    </dgm:pt>
    <dgm:pt modelId="{D533F6E0-A801-4613-A5FC-4808D09C7B20}" type="pres">
      <dgm:prSet presAssocID="{20E13393-98C8-440B-8B81-737A68BB6463}" presName="parTx" presStyleLbl="revTx" presStyleIdx="1" presStyleCnt="3">
        <dgm:presLayoutVars>
          <dgm:chMax val="0"/>
          <dgm:chPref val="0"/>
        </dgm:presLayoutVars>
      </dgm:prSet>
      <dgm:spPr/>
    </dgm:pt>
    <dgm:pt modelId="{137535B1-967E-4596-9C29-E6AC003845FD}" type="pres">
      <dgm:prSet presAssocID="{FF66ED89-DC29-4D17-B3C3-590ADE09DB5E}" presName="sibTrans" presStyleCnt="0"/>
      <dgm:spPr/>
    </dgm:pt>
    <dgm:pt modelId="{B2C316A7-40A9-42A2-965A-8E4F1EB3FEDE}" type="pres">
      <dgm:prSet presAssocID="{ABB829A3-B34A-47FC-8974-0D630EBEB567}" presName="compNode" presStyleCnt="0"/>
      <dgm:spPr/>
    </dgm:pt>
    <dgm:pt modelId="{CB4F3EEA-C49E-4E4E-A95B-B0521DBCF176}" type="pres">
      <dgm:prSet presAssocID="{ABB829A3-B34A-47FC-8974-0D630EBEB567}" presName="bgRect" presStyleLbl="bgShp" presStyleIdx="2" presStyleCnt="3"/>
      <dgm:spPr/>
    </dgm:pt>
    <dgm:pt modelId="{450413B5-6437-4D75-85CA-FD4B4BEE5D8E}" type="pres">
      <dgm:prSet presAssocID="{ABB829A3-B34A-47FC-8974-0D630EBEB56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BB9C932D-7051-44D0-A653-58704C30DA51}" type="pres">
      <dgm:prSet presAssocID="{ABB829A3-B34A-47FC-8974-0D630EBEB567}" presName="spaceRect" presStyleCnt="0"/>
      <dgm:spPr/>
    </dgm:pt>
    <dgm:pt modelId="{D94CC264-FA33-44F5-927F-698B71130F9A}" type="pres">
      <dgm:prSet presAssocID="{ABB829A3-B34A-47FC-8974-0D630EBEB567}" presName="parTx" presStyleLbl="revTx" presStyleIdx="2" presStyleCnt="3">
        <dgm:presLayoutVars>
          <dgm:chMax val="0"/>
          <dgm:chPref val="0"/>
        </dgm:presLayoutVars>
      </dgm:prSet>
      <dgm:spPr/>
    </dgm:pt>
  </dgm:ptLst>
  <dgm:cxnLst>
    <dgm:cxn modelId="{A61C1F0E-649F-4CF6-BDB2-519AF6B6345C}" type="presOf" srcId="{20E13393-98C8-440B-8B81-737A68BB6463}" destId="{D533F6E0-A801-4613-A5FC-4808D09C7B20}" srcOrd="0" destOrd="0" presId="urn:microsoft.com/office/officeart/2018/2/layout/IconVerticalSolidList"/>
    <dgm:cxn modelId="{68B8E311-2C83-43B9-9220-013AE061ECDC}" type="presOf" srcId="{ABB829A3-B34A-47FC-8974-0D630EBEB567}" destId="{D94CC264-FA33-44F5-927F-698B71130F9A}" srcOrd="0" destOrd="0" presId="urn:microsoft.com/office/officeart/2018/2/layout/IconVerticalSolidList"/>
    <dgm:cxn modelId="{D71ADD54-187F-43C0-BADB-EE4A0B172904}" srcId="{C0779A09-F7AB-459C-B538-CE95ABE3F92A}" destId="{ABB829A3-B34A-47FC-8974-0D630EBEB567}" srcOrd="2" destOrd="0" parTransId="{3BA51A6C-3A75-471F-BCAC-FFE472D791B3}" sibTransId="{C93B3376-7755-45B2-BA5C-FE8732EA5997}"/>
    <dgm:cxn modelId="{75ABC48F-9446-476E-9BAC-375BBB7AF041}" srcId="{C0779A09-F7AB-459C-B538-CE95ABE3F92A}" destId="{20E13393-98C8-440B-8B81-737A68BB6463}" srcOrd="1" destOrd="0" parTransId="{2361C869-9F94-46F6-A416-D77B9DDE83DC}" sibTransId="{FF66ED89-DC29-4D17-B3C3-590ADE09DB5E}"/>
    <dgm:cxn modelId="{1C52BBA2-CC34-4ED3-AFF5-CBC619C39418}" type="presOf" srcId="{C0779A09-F7AB-459C-B538-CE95ABE3F92A}" destId="{531E38BD-90AE-4237-8476-9960C0DFD2DE}" srcOrd="0" destOrd="0" presId="urn:microsoft.com/office/officeart/2018/2/layout/IconVerticalSolidList"/>
    <dgm:cxn modelId="{37AE4AAB-F6C2-4DF8-98AB-26D8A70DDD9D}" srcId="{C0779A09-F7AB-459C-B538-CE95ABE3F92A}" destId="{89BE3F82-EDE8-4A49-96BD-465781967362}" srcOrd="0" destOrd="0" parTransId="{BAC7C90C-29C5-40E9-87B7-687AC918D7E8}" sibTransId="{1A27EABE-2832-4826-80F5-428543805C50}"/>
    <dgm:cxn modelId="{87D052FD-4A58-435D-BB70-5A26F1A9652F}" type="presOf" srcId="{89BE3F82-EDE8-4A49-96BD-465781967362}" destId="{46DA7C57-FA54-49D7-92BC-4BDB60FDBD42}" srcOrd="0" destOrd="0" presId="urn:microsoft.com/office/officeart/2018/2/layout/IconVerticalSolidList"/>
    <dgm:cxn modelId="{35F95E1F-D31A-4D12-A7DA-8F501ECF158A}" type="presParOf" srcId="{531E38BD-90AE-4237-8476-9960C0DFD2DE}" destId="{2F4A7714-ECC0-4ED5-A329-05E48D708BF3}" srcOrd="0" destOrd="0" presId="urn:microsoft.com/office/officeart/2018/2/layout/IconVerticalSolidList"/>
    <dgm:cxn modelId="{83B426A8-B648-4315-9B33-D7050ACC49CC}" type="presParOf" srcId="{2F4A7714-ECC0-4ED5-A329-05E48D708BF3}" destId="{CB6B2147-3CAE-467C-B19D-016D09552AE8}" srcOrd="0" destOrd="0" presId="urn:microsoft.com/office/officeart/2018/2/layout/IconVerticalSolidList"/>
    <dgm:cxn modelId="{5EF106A0-3C49-42CD-8856-921BF7A11B95}" type="presParOf" srcId="{2F4A7714-ECC0-4ED5-A329-05E48D708BF3}" destId="{D2C13152-87D0-4443-9C6E-18A2FF897FB1}" srcOrd="1" destOrd="0" presId="urn:microsoft.com/office/officeart/2018/2/layout/IconVerticalSolidList"/>
    <dgm:cxn modelId="{D155C1DB-8CC2-4348-A0F7-34E022AD360B}" type="presParOf" srcId="{2F4A7714-ECC0-4ED5-A329-05E48D708BF3}" destId="{0C0AC7C2-A87A-4AA6-9390-3057DDF476D4}" srcOrd="2" destOrd="0" presId="urn:microsoft.com/office/officeart/2018/2/layout/IconVerticalSolidList"/>
    <dgm:cxn modelId="{96AB9FD8-BD3D-4004-BF68-37F025AE9A56}" type="presParOf" srcId="{2F4A7714-ECC0-4ED5-A329-05E48D708BF3}" destId="{46DA7C57-FA54-49D7-92BC-4BDB60FDBD42}" srcOrd="3" destOrd="0" presId="urn:microsoft.com/office/officeart/2018/2/layout/IconVerticalSolidList"/>
    <dgm:cxn modelId="{03FEF3D3-6F91-4243-B389-4812EF71A6E5}" type="presParOf" srcId="{531E38BD-90AE-4237-8476-9960C0DFD2DE}" destId="{0570C03A-5073-4B8E-AB55-19DB90F01187}" srcOrd="1" destOrd="0" presId="urn:microsoft.com/office/officeart/2018/2/layout/IconVerticalSolidList"/>
    <dgm:cxn modelId="{3B5ABDFF-00B4-46D3-9C3B-B1862FAFB720}" type="presParOf" srcId="{531E38BD-90AE-4237-8476-9960C0DFD2DE}" destId="{83733F64-D16D-4CFC-9F7E-7BBAC554E51F}" srcOrd="2" destOrd="0" presId="urn:microsoft.com/office/officeart/2018/2/layout/IconVerticalSolidList"/>
    <dgm:cxn modelId="{453A44E1-053A-485C-8652-0EA77E9D87AB}" type="presParOf" srcId="{83733F64-D16D-4CFC-9F7E-7BBAC554E51F}" destId="{3A2E10C1-0DBD-47F6-A40D-B05F7559C1C1}" srcOrd="0" destOrd="0" presId="urn:microsoft.com/office/officeart/2018/2/layout/IconVerticalSolidList"/>
    <dgm:cxn modelId="{1DAAF798-5E41-4394-A4DE-9893FCCCE725}" type="presParOf" srcId="{83733F64-D16D-4CFC-9F7E-7BBAC554E51F}" destId="{0E6A8830-0CFE-4D84-8ECE-92F854B091A1}" srcOrd="1" destOrd="0" presId="urn:microsoft.com/office/officeart/2018/2/layout/IconVerticalSolidList"/>
    <dgm:cxn modelId="{B2F57D02-6270-4905-AEB5-1393AF5A61C8}" type="presParOf" srcId="{83733F64-D16D-4CFC-9F7E-7BBAC554E51F}" destId="{877601BC-9BF2-4538-B24B-2F11C6BD47DF}" srcOrd="2" destOrd="0" presId="urn:microsoft.com/office/officeart/2018/2/layout/IconVerticalSolidList"/>
    <dgm:cxn modelId="{8B1CEFB8-E756-4ABD-9EBC-C9A4AAB982AB}" type="presParOf" srcId="{83733F64-D16D-4CFC-9F7E-7BBAC554E51F}" destId="{D533F6E0-A801-4613-A5FC-4808D09C7B20}" srcOrd="3" destOrd="0" presId="urn:microsoft.com/office/officeart/2018/2/layout/IconVerticalSolidList"/>
    <dgm:cxn modelId="{9A49BD62-1853-4E64-B445-589686CACF54}" type="presParOf" srcId="{531E38BD-90AE-4237-8476-9960C0DFD2DE}" destId="{137535B1-967E-4596-9C29-E6AC003845FD}" srcOrd="3" destOrd="0" presId="urn:microsoft.com/office/officeart/2018/2/layout/IconVerticalSolidList"/>
    <dgm:cxn modelId="{E4529A47-D4EB-4A14-84CE-B950A1F9C6C9}" type="presParOf" srcId="{531E38BD-90AE-4237-8476-9960C0DFD2DE}" destId="{B2C316A7-40A9-42A2-965A-8E4F1EB3FEDE}" srcOrd="4" destOrd="0" presId="urn:microsoft.com/office/officeart/2018/2/layout/IconVerticalSolidList"/>
    <dgm:cxn modelId="{509D8E6B-80C5-4163-89E1-9E2C6424318B}" type="presParOf" srcId="{B2C316A7-40A9-42A2-965A-8E4F1EB3FEDE}" destId="{CB4F3EEA-C49E-4E4E-A95B-B0521DBCF176}" srcOrd="0" destOrd="0" presId="urn:microsoft.com/office/officeart/2018/2/layout/IconVerticalSolidList"/>
    <dgm:cxn modelId="{ADD5D38E-0765-4C45-A3A2-E1186F08FC4D}" type="presParOf" srcId="{B2C316A7-40A9-42A2-965A-8E4F1EB3FEDE}" destId="{450413B5-6437-4D75-85CA-FD4B4BEE5D8E}" srcOrd="1" destOrd="0" presId="urn:microsoft.com/office/officeart/2018/2/layout/IconVerticalSolidList"/>
    <dgm:cxn modelId="{7FB920BA-C06D-43F2-BDAC-8785F9DB9610}" type="presParOf" srcId="{B2C316A7-40A9-42A2-965A-8E4F1EB3FEDE}" destId="{BB9C932D-7051-44D0-A653-58704C30DA51}" srcOrd="2" destOrd="0" presId="urn:microsoft.com/office/officeart/2018/2/layout/IconVerticalSolidList"/>
    <dgm:cxn modelId="{06D5AA17-6E3D-407A-8A0B-8B0768A2326B}" type="presParOf" srcId="{B2C316A7-40A9-42A2-965A-8E4F1EB3FEDE}" destId="{D94CC264-FA33-44F5-927F-698B71130F9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A0FA8-0FD2-45E6-B8FF-29156732CF76}">
      <dsp:nvSpPr>
        <dsp:cNvPr id="0" name=""/>
        <dsp:cNvSpPr/>
      </dsp:nvSpPr>
      <dsp:spPr>
        <a:xfrm>
          <a:off x="0" y="9144"/>
          <a:ext cx="6263640" cy="13197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dirty="0"/>
            <a:t>Higher rates of housing stress – along the continuum</a:t>
          </a:r>
          <a:r>
            <a:rPr lang="en-GB" sz="2400" kern="1200" dirty="0">
              <a:latin typeface="Calibri Light" panose="020F0302020204030204"/>
            </a:rPr>
            <a:t> </a:t>
          </a:r>
          <a:br>
            <a:rPr lang="en-GB" sz="2400" kern="1200" dirty="0">
              <a:latin typeface="Calibri Light" panose="020F0302020204030204"/>
            </a:rPr>
          </a:br>
          <a:r>
            <a:rPr lang="en-GB" sz="2400" kern="1200" dirty="0">
              <a:latin typeface="Calibri Light" panose="020F0302020204030204"/>
            </a:rPr>
            <a:t>              </a:t>
          </a:r>
          <a:r>
            <a:rPr lang="en-GB" sz="2400" kern="1200" dirty="0"/>
            <a:t>2018: 27%    </a:t>
          </a:r>
          <a:r>
            <a:rPr lang="en-GB" sz="2400" u="sng" kern="1200" dirty="0">
              <a:solidFill>
                <a:schemeClr val="tx1"/>
              </a:solidFill>
            </a:rPr>
            <a:t>2022: 51%</a:t>
          </a:r>
          <a:endParaRPr lang="en-US" sz="2400" u="sng" kern="1200" dirty="0">
            <a:solidFill>
              <a:schemeClr val="tx1"/>
            </a:solidFill>
          </a:endParaRPr>
        </a:p>
      </dsp:txBody>
      <dsp:txXfrm>
        <a:off x="64425" y="73569"/>
        <a:ext cx="6134790" cy="1190909"/>
      </dsp:txXfrm>
    </dsp:sp>
    <dsp:sp modelId="{80EEB722-8317-4F44-A476-DCA25E009D1C}">
      <dsp:nvSpPr>
        <dsp:cNvPr id="0" name=""/>
        <dsp:cNvSpPr/>
      </dsp:nvSpPr>
      <dsp:spPr>
        <a:xfrm>
          <a:off x="0" y="1398024"/>
          <a:ext cx="6263640" cy="131975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dirty="0"/>
            <a:t>More families responding</a:t>
          </a:r>
          <a:r>
            <a:rPr lang="en-GB" sz="2400" kern="1200" dirty="0">
              <a:latin typeface="Calibri Light" panose="020F0302020204030204"/>
            </a:rPr>
            <a:t>                              </a:t>
          </a:r>
          <a:br>
            <a:rPr lang="en-GB" sz="2400" kern="1200" dirty="0">
              <a:latin typeface="Calibri Light" panose="020F0302020204030204"/>
            </a:rPr>
          </a:br>
          <a:r>
            <a:rPr lang="en-GB" sz="2400" kern="1200" dirty="0">
              <a:latin typeface="Calibri Light" panose="020F0302020204030204"/>
            </a:rPr>
            <a:t>              </a:t>
          </a:r>
          <a:r>
            <a:rPr lang="en-GB" sz="2400" kern="1200" dirty="0"/>
            <a:t>2018: Biggest group was 55-64</a:t>
          </a:r>
          <a:r>
            <a:rPr lang="en-GB" sz="2400" kern="1200" dirty="0">
              <a:latin typeface="Calibri Light" panose="020F0302020204030204"/>
            </a:rPr>
            <a:t>   </a:t>
          </a:r>
          <a:br>
            <a:rPr lang="en-GB" sz="2400" kern="1200" dirty="0">
              <a:latin typeface="Calibri Light" panose="020F0302020204030204"/>
            </a:rPr>
          </a:br>
          <a:r>
            <a:rPr lang="en-GB" sz="2400" kern="1200" dirty="0">
              <a:latin typeface="Calibri Light" panose="020F0302020204030204"/>
            </a:rPr>
            <a:t>              </a:t>
          </a:r>
          <a:r>
            <a:rPr lang="en-GB" sz="2400" kern="1200" dirty="0">
              <a:solidFill>
                <a:schemeClr val="tx1"/>
              </a:solidFill>
            </a:rPr>
            <a:t>2022: More spread across groups</a:t>
          </a:r>
          <a:endParaRPr lang="en-US" sz="2400" kern="1200" dirty="0">
            <a:solidFill>
              <a:schemeClr val="tx1"/>
            </a:solidFill>
          </a:endParaRPr>
        </a:p>
      </dsp:txBody>
      <dsp:txXfrm>
        <a:off x="64425" y="1462449"/>
        <a:ext cx="6134790" cy="1190909"/>
      </dsp:txXfrm>
    </dsp:sp>
    <dsp:sp modelId="{33B979A8-1945-42D0-B2E8-92B8D8DE32EB}">
      <dsp:nvSpPr>
        <dsp:cNvPr id="0" name=""/>
        <dsp:cNvSpPr/>
      </dsp:nvSpPr>
      <dsp:spPr>
        <a:xfrm>
          <a:off x="0" y="2786904"/>
          <a:ext cx="6263640" cy="131975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dirty="0"/>
            <a:t>Widespread impacts on people's lives </a:t>
          </a:r>
          <a:br>
            <a:rPr lang="en-GB" sz="2400" kern="1200" dirty="0">
              <a:latin typeface="Calibri Light" panose="020F0302020204030204"/>
            </a:rPr>
          </a:br>
          <a:r>
            <a:rPr lang="en-GB" sz="2400" kern="1200" dirty="0">
              <a:latin typeface="Calibri Light" panose="020F0302020204030204"/>
            </a:rPr>
            <a:t>     Health &amp; wellbeing | Impact</a:t>
          </a:r>
          <a:r>
            <a:rPr lang="en-GB" sz="2400" kern="1200" dirty="0"/>
            <a:t> of COVID</a:t>
          </a:r>
          <a:r>
            <a:rPr lang="en-GB" sz="2400" kern="1200" dirty="0">
              <a:latin typeface="Calibri Light" panose="020F0302020204030204"/>
            </a:rPr>
            <a:t> | Natural</a:t>
          </a:r>
          <a:r>
            <a:rPr lang="en-GB" sz="2400" kern="1200" dirty="0"/>
            <a:t> hazards </a:t>
          </a:r>
          <a:r>
            <a:rPr lang="en-GB" sz="2400" kern="1200" dirty="0">
              <a:latin typeface="Calibri Light" panose="020F0302020204030204"/>
            </a:rPr>
            <a:t>|No</a:t>
          </a:r>
          <a:r>
            <a:rPr lang="en-GB" sz="2400" kern="1200" dirty="0"/>
            <a:t> or inadequate insurance</a:t>
          </a:r>
          <a:endParaRPr lang="en-US" sz="2400" kern="1200" dirty="0"/>
        </a:p>
      </dsp:txBody>
      <dsp:txXfrm>
        <a:off x="64425" y="2851329"/>
        <a:ext cx="6134790" cy="1190909"/>
      </dsp:txXfrm>
    </dsp:sp>
    <dsp:sp modelId="{8BF7DBF0-7A5C-4E1D-8A45-BE005B2D4269}">
      <dsp:nvSpPr>
        <dsp:cNvPr id="0" name=""/>
        <dsp:cNvSpPr/>
      </dsp:nvSpPr>
      <dsp:spPr>
        <a:xfrm>
          <a:off x="0" y="4175784"/>
          <a:ext cx="6263640" cy="13197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dirty="0"/>
            <a:t>Renters responding in high numbers</a:t>
          </a:r>
          <a:br>
            <a:rPr lang="en-GB" sz="2400" kern="1200" dirty="0">
              <a:solidFill>
                <a:srgbClr val="010000"/>
              </a:solidFill>
              <a:latin typeface="Calibri Light" panose="020F0302020204030204"/>
            </a:rPr>
          </a:br>
          <a:r>
            <a:rPr lang="en-GB" sz="2400" kern="1200" dirty="0">
              <a:latin typeface="Calibri Light" panose="020F0302020204030204"/>
            </a:rPr>
            <a:t>               </a:t>
          </a:r>
          <a:r>
            <a:rPr lang="en-GB" sz="2400" kern="1200" dirty="0"/>
            <a:t>59% renters in financial stress</a:t>
          </a:r>
          <a:endParaRPr lang="en-US" sz="2400" kern="1200" dirty="0"/>
        </a:p>
      </dsp:txBody>
      <dsp:txXfrm>
        <a:off x="64425" y="4240209"/>
        <a:ext cx="6134790" cy="1190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B595A-A1E2-4299-9748-7F166476545C}">
      <dsp:nvSpPr>
        <dsp:cNvPr id="0" name=""/>
        <dsp:cNvSpPr/>
      </dsp:nvSpPr>
      <dsp:spPr>
        <a:xfrm>
          <a:off x="425973" y="1108"/>
          <a:ext cx="2519844" cy="15119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Approx. 21% of  Shire residents are renters, which is lower than the state average</a:t>
          </a:r>
          <a:endParaRPr lang="en-US" sz="1600" kern="1200"/>
        </a:p>
      </dsp:txBody>
      <dsp:txXfrm>
        <a:off x="425973" y="1108"/>
        <a:ext cx="2519844" cy="1511906"/>
      </dsp:txXfrm>
    </dsp:sp>
    <dsp:sp modelId="{98E6DAD6-524C-4FC5-B707-00F98E58AD5D}">
      <dsp:nvSpPr>
        <dsp:cNvPr id="0" name=""/>
        <dsp:cNvSpPr/>
      </dsp:nvSpPr>
      <dsp:spPr>
        <a:xfrm>
          <a:off x="3197802" y="1108"/>
          <a:ext cx="2519844" cy="15119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Renters are over-represented (40%) as respondents to our housing needs survey</a:t>
          </a:r>
          <a:endParaRPr lang="en-US" sz="1600" kern="1200"/>
        </a:p>
      </dsp:txBody>
      <dsp:txXfrm>
        <a:off x="3197802" y="1108"/>
        <a:ext cx="2519844" cy="1511906"/>
      </dsp:txXfrm>
    </dsp:sp>
    <dsp:sp modelId="{E2559387-3FCB-4C12-92FC-D0E8E831BDC6}">
      <dsp:nvSpPr>
        <dsp:cNvPr id="0" name=""/>
        <dsp:cNvSpPr/>
      </dsp:nvSpPr>
      <dsp:spPr>
        <a:xfrm>
          <a:off x="425973" y="1764999"/>
          <a:ext cx="2519844" cy="15119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Approx. 25% of renters have an informal rental agreement, this tenure type can create an added layer of vulnerability or precarity </a:t>
          </a:r>
          <a:endParaRPr lang="en-US" sz="1600" kern="1200"/>
        </a:p>
      </dsp:txBody>
      <dsp:txXfrm>
        <a:off x="425973" y="1764999"/>
        <a:ext cx="2519844" cy="1511906"/>
      </dsp:txXfrm>
    </dsp:sp>
    <dsp:sp modelId="{946DCC1A-E923-4DFA-AEEB-99F26D266EAD}">
      <dsp:nvSpPr>
        <dsp:cNvPr id="0" name=""/>
        <dsp:cNvSpPr/>
      </dsp:nvSpPr>
      <dsp:spPr>
        <a:xfrm>
          <a:off x="3197802" y="1764999"/>
          <a:ext cx="2519844" cy="15119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For instance, these respondents indicated they have very short tenancy arrangements of between 1-6 months i.e. accelerated ‘Bellingen Shuffle?’</a:t>
          </a:r>
          <a:endParaRPr lang="en-US" sz="1600" kern="1200"/>
        </a:p>
      </dsp:txBody>
      <dsp:txXfrm>
        <a:off x="3197802" y="1764999"/>
        <a:ext cx="2519844" cy="1511906"/>
      </dsp:txXfrm>
    </dsp:sp>
    <dsp:sp modelId="{BAF2A5CD-9F13-430C-BFE3-8F6BB124E985}">
      <dsp:nvSpPr>
        <dsp:cNvPr id="0" name=""/>
        <dsp:cNvSpPr/>
      </dsp:nvSpPr>
      <dsp:spPr>
        <a:xfrm>
          <a:off x="425973" y="3528890"/>
          <a:ext cx="2519844" cy="15119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A further 10% are either homeless or ‘other’, including folks still homeless after recent floods</a:t>
          </a:r>
          <a:endParaRPr lang="en-US" sz="1600" kern="1200"/>
        </a:p>
      </dsp:txBody>
      <dsp:txXfrm>
        <a:off x="425973" y="3528890"/>
        <a:ext cx="2519844" cy="1511906"/>
      </dsp:txXfrm>
    </dsp:sp>
    <dsp:sp modelId="{D5FD8262-0014-4693-8EC9-2402DBDF73AC}">
      <dsp:nvSpPr>
        <dsp:cNvPr id="0" name=""/>
        <dsp:cNvSpPr/>
      </dsp:nvSpPr>
      <dsp:spPr>
        <a:xfrm>
          <a:off x="3197802" y="3528890"/>
          <a:ext cx="2519844" cy="15119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Most significantly, rental stress has increased dramatically – see next slide:</a:t>
          </a:r>
          <a:endParaRPr lang="en-US" sz="1600" kern="1200"/>
        </a:p>
      </dsp:txBody>
      <dsp:txXfrm>
        <a:off x="3197802" y="3528890"/>
        <a:ext cx="2519844" cy="1511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DB151-CB57-49B9-A809-C318B758CB55}">
      <dsp:nvSpPr>
        <dsp:cNvPr id="0" name=""/>
        <dsp:cNvSpPr/>
      </dsp:nvSpPr>
      <dsp:spPr>
        <a:xfrm>
          <a:off x="123229" y="2529"/>
          <a:ext cx="3209106" cy="192546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“We have moved every year since we moved here in 2012.”</a:t>
          </a:r>
          <a:endParaRPr lang="en-US" sz="1800" kern="1200"/>
        </a:p>
      </dsp:txBody>
      <dsp:txXfrm>
        <a:off x="123229" y="2529"/>
        <a:ext cx="3209106" cy="1925463"/>
      </dsp:txXfrm>
    </dsp:sp>
    <dsp:sp modelId="{5E2167DC-A7F1-4082-85DC-6D088DAAA802}">
      <dsp:nvSpPr>
        <dsp:cNvPr id="0" name=""/>
        <dsp:cNvSpPr/>
      </dsp:nvSpPr>
      <dsp:spPr>
        <a:xfrm>
          <a:off x="3653246" y="2529"/>
          <a:ext cx="3209106" cy="192546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“House is being sold. We thought this day would come and were planning to buy but prices have escaped our reach. It's terrifying.”</a:t>
          </a:r>
          <a:endParaRPr lang="en-US" sz="1800" kern="1200"/>
        </a:p>
      </dsp:txBody>
      <dsp:txXfrm>
        <a:off x="3653246" y="2529"/>
        <a:ext cx="3209106" cy="1925463"/>
      </dsp:txXfrm>
    </dsp:sp>
    <dsp:sp modelId="{DFBC532A-E70A-4FD2-A62A-B22B2F2FC186}">
      <dsp:nvSpPr>
        <dsp:cNvPr id="0" name=""/>
        <dsp:cNvSpPr/>
      </dsp:nvSpPr>
      <dsp:spPr>
        <a:xfrm>
          <a:off x="7183263" y="2529"/>
          <a:ext cx="3209106" cy="192546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“I couldn't get a rental if I tried. Living in a van on my in-laws property with minimal income due to covid destroying my business. There have been a few I've looked at but I wasn't even considered.”</a:t>
          </a:r>
          <a:endParaRPr lang="en-US" sz="1800" kern="1200"/>
        </a:p>
      </dsp:txBody>
      <dsp:txXfrm>
        <a:off x="7183263" y="2529"/>
        <a:ext cx="3209106" cy="1925463"/>
      </dsp:txXfrm>
    </dsp:sp>
    <dsp:sp modelId="{EB932C1F-5D77-4E7F-B686-0342B622354A}">
      <dsp:nvSpPr>
        <dsp:cNvPr id="0" name=""/>
        <dsp:cNvSpPr/>
      </dsp:nvSpPr>
      <dsp:spPr>
        <a:xfrm>
          <a:off x="1888238" y="2248903"/>
          <a:ext cx="3209106" cy="192546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“I have been subject to unrealistic rental increases and difficult landlord agents. Definitely stressful. I grew up here and returned 5 years ago and it’s gotten worse every year.”</a:t>
          </a:r>
          <a:endParaRPr lang="en-US" sz="1800" kern="1200"/>
        </a:p>
      </dsp:txBody>
      <dsp:txXfrm>
        <a:off x="1888238" y="2248903"/>
        <a:ext cx="3209106" cy="1925463"/>
      </dsp:txXfrm>
    </dsp:sp>
    <dsp:sp modelId="{0A19A689-16F5-4AD1-AC79-7EE269F9F2D8}">
      <dsp:nvSpPr>
        <dsp:cNvPr id="0" name=""/>
        <dsp:cNvSpPr/>
      </dsp:nvSpPr>
      <dsp:spPr>
        <a:xfrm>
          <a:off x="5418255" y="2248903"/>
          <a:ext cx="3209106" cy="192546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AU" sz="1800" kern="1200"/>
            <a:t>“ Prior to buying I was forced to move every </a:t>
          </a:r>
          <a:r>
            <a:rPr lang="en-AU" sz="1800" kern="1200">
              <a:latin typeface="Calibri Light" panose="020F0302020204030204"/>
            </a:rPr>
            <a:t>6 months</a:t>
          </a:r>
          <a:r>
            <a:rPr lang="en-AU" sz="1800" kern="1200"/>
            <a:t> for 3 years.”</a:t>
          </a:r>
          <a:endParaRPr lang="en-US" sz="1800" kern="1200"/>
        </a:p>
      </dsp:txBody>
      <dsp:txXfrm>
        <a:off x="5418255" y="2248903"/>
        <a:ext cx="3209106" cy="1925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BB83D-125C-4648-B56D-E5FFAEE64D91}">
      <dsp:nvSpPr>
        <dsp:cNvPr id="0" name=""/>
        <dsp:cNvSpPr/>
      </dsp:nvSpPr>
      <dsp:spPr>
        <a:xfrm>
          <a:off x="0" y="0"/>
          <a:ext cx="6891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624D50C-2B1A-4BD9-8D0A-CC7051B437DF}">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t>Approx. </a:t>
          </a:r>
          <a:r>
            <a:rPr lang="en-US" sz="2200" kern="1200">
              <a:latin typeface="Calibri Light" panose="020F0302020204030204"/>
            </a:rPr>
            <a:t>78</a:t>
          </a:r>
          <a:r>
            <a:rPr lang="en-US" sz="2200" kern="1200"/>
            <a:t>% of </a:t>
          </a:r>
          <a:r>
            <a:rPr lang="en-US" sz="2200" kern="1200">
              <a:latin typeface="Calibri Light" panose="020F0302020204030204"/>
            </a:rPr>
            <a:t>renting respondents</a:t>
          </a:r>
          <a:r>
            <a:rPr lang="en-US" sz="2200" kern="1200"/>
            <a:t> are anxious about </a:t>
          </a:r>
          <a:r>
            <a:rPr lang="en-AU" sz="2200" kern="1200"/>
            <a:t>negotiating with their real estate agent/ landlord:</a:t>
          </a:r>
          <a:endParaRPr lang="en-US" sz="2200" kern="1200"/>
        </a:p>
      </dsp:txBody>
      <dsp:txXfrm>
        <a:off x="0" y="0"/>
        <a:ext cx="6891188" cy="1098495"/>
      </dsp:txXfrm>
    </dsp:sp>
    <dsp:sp modelId="{38997AD6-AF4B-442D-925D-6FEB0525656F}">
      <dsp:nvSpPr>
        <dsp:cNvPr id="0" name=""/>
        <dsp:cNvSpPr/>
      </dsp:nvSpPr>
      <dsp:spPr>
        <a:xfrm>
          <a:off x="0" y="1098495"/>
          <a:ext cx="6891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46BD960-0D73-4872-9545-8BAE69E57F55}">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t>
          </a:r>
          <a:r>
            <a:rPr lang="en-AU" sz="2200" kern="1200"/>
            <a:t> We don't raise any issues with our landlord or estate agent because we know we have no power. The rent hikes are killing us.”</a:t>
          </a:r>
          <a:endParaRPr lang="en-US" sz="2200" kern="1200"/>
        </a:p>
      </dsp:txBody>
      <dsp:txXfrm>
        <a:off x="0" y="1098495"/>
        <a:ext cx="6891188" cy="1098495"/>
      </dsp:txXfrm>
    </dsp:sp>
    <dsp:sp modelId="{BAAFD1CA-F5E2-4222-A0C7-8EC461B5B882}">
      <dsp:nvSpPr>
        <dsp:cNvPr id="0" name=""/>
        <dsp:cNvSpPr/>
      </dsp:nvSpPr>
      <dsp:spPr>
        <a:xfrm>
          <a:off x="0" y="2196991"/>
          <a:ext cx="6891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FDE1E9-31E4-44BD-8EB9-B94E42716DDC}">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“I try not asking for anything!”</a:t>
          </a:r>
          <a:endParaRPr lang="en-US" sz="2200" kern="1200"/>
        </a:p>
      </dsp:txBody>
      <dsp:txXfrm>
        <a:off x="0" y="2196990"/>
        <a:ext cx="6891188" cy="1098495"/>
      </dsp:txXfrm>
    </dsp:sp>
    <dsp:sp modelId="{06A92CF1-4ABC-449F-9A4B-DB7518A8234F}">
      <dsp:nvSpPr>
        <dsp:cNvPr id="0" name=""/>
        <dsp:cNvSpPr/>
      </dsp:nvSpPr>
      <dsp:spPr>
        <a:xfrm>
          <a:off x="0" y="3295486"/>
          <a:ext cx="689118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94BAFE-B2C4-4FAB-B487-7778775B3A00}">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 We have rented for 15-years and it is a constant stress.”</a:t>
          </a:r>
          <a:br>
            <a:rPr lang="en-AU" sz="2200" kern="1200"/>
          </a:br>
          <a:endParaRPr lang="en-US" sz="2200" kern="1200"/>
        </a:p>
      </dsp:txBody>
      <dsp:txXfrm>
        <a:off x="0" y="3295486"/>
        <a:ext cx="6891188" cy="10984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1E03F-2B76-46E5-86F8-F436C4D628BD}">
      <dsp:nvSpPr>
        <dsp:cNvPr id="0" name=""/>
        <dsp:cNvSpPr/>
      </dsp:nvSpPr>
      <dsp:spPr>
        <a:xfrm>
          <a:off x="679050" y="376937"/>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D952F-7F95-4210-835F-18CFB7A65801}">
      <dsp:nvSpPr>
        <dsp:cNvPr id="0" name=""/>
        <dsp:cNvSpPr/>
      </dsp:nvSpPr>
      <dsp:spPr>
        <a:xfrm>
          <a:off x="1081237" y="7791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9EBC5A-A886-44D0-AADD-306BD232559E}">
      <dsp:nvSpPr>
        <dsp:cNvPr id="0" name=""/>
        <dsp:cNvSpPr/>
      </dsp:nvSpPr>
      <dsp:spPr>
        <a:xfrm>
          <a:off x="75768"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Financial stress (rent / mortgage / rates)</a:t>
          </a:r>
          <a:endParaRPr lang="en-US" sz="1700" kern="1200"/>
        </a:p>
      </dsp:txBody>
      <dsp:txXfrm>
        <a:off x="75768" y="2851938"/>
        <a:ext cx="3093750" cy="720000"/>
      </dsp:txXfrm>
    </dsp:sp>
    <dsp:sp modelId="{EF77B501-3A26-4381-ABC3-293D701CA435}">
      <dsp:nvSpPr>
        <dsp:cNvPr id="0" name=""/>
        <dsp:cNvSpPr/>
      </dsp:nvSpPr>
      <dsp:spPr>
        <a:xfrm>
          <a:off x="4314206" y="376937"/>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797F82-4CF0-40F9-B77E-0F7AA40A5EAC}">
      <dsp:nvSpPr>
        <dsp:cNvPr id="0" name=""/>
        <dsp:cNvSpPr/>
      </dsp:nvSpPr>
      <dsp:spPr>
        <a:xfrm>
          <a:off x="4716393" y="77912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21FC0A-5CC4-4F84-B335-B81613819947}">
      <dsp:nvSpPr>
        <dsp:cNvPr id="0" name=""/>
        <dsp:cNvSpPr/>
      </dsp:nvSpPr>
      <dsp:spPr>
        <a:xfrm>
          <a:off x="3710925"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Inappropriate structure (unhealthy buildings / poor maintenance)</a:t>
          </a:r>
          <a:endParaRPr lang="en-US" sz="1700" kern="1200"/>
        </a:p>
      </dsp:txBody>
      <dsp:txXfrm>
        <a:off x="3710925" y="2851938"/>
        <a:ext cx="3093750" cy="720000"/>
      </dsp:txXfrm>
    </dsp:sp>
    <dsp:sp modelId="{FB9EF763-9DCB-49FE-A08E-8EBDBED69AFD}">
      <dsp:nvSpPr>
        <dsp:cNvPr id="0" name=""/>
        <dsp:cNvSpPr/>
      </dsp:nvSpPr>
      <dsp:spPr>
        <a:xfrm>
          <a:off x="7949362" y="376937"/>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DEC74-165B-478E-B0F7-0FE9B2E5C736}">
      <dsp:nvSpPr>
        <dsp:cNvPr id="0" name=""/>
        <dsp:cNvSpPr/>
      </dsp:nvSpPr>
      <dsp:spPr>
        <a:xfrm>
          <a:off x="8351550" y="77912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4584E4-DD57-4F3A-BA24-0DF20DA1AFC7}">
      <dsp:nvSpPr>
        <dsp:cNvPr id="0" name=""/>
        <dsp:cNvSpPr/>
      </dsp:nvSpPr>
      <dsp:spPr>
        <a:xfrm>
          <a:off x="7346081"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Lack of stability (lack of secure tenure)</a:t>
          </a:r>
          <a:endParaRPr lang="en-US" sz="1700" kern="1200"/>
        </a:p>
      </dsp:txBody>
      <dsp:txXfrm>
        <a:off x="7346081" y="2851938"/>
        <a:ext cx="30937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6AE9C-A2FC-4E07-955D-37A94F39D37B}">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AAA5F0-C0CE-40E3-84C2-0901A5C8569B}">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AU" sz="3200" kern="1200"/>
            <a:t>50% have had staff leave directly related to housing issues</a:t>
          </a:r>
          <a:endParaRPr lang="en-US" sz="3200" kern="1200"/>
        </a:p>
      </dsp:txBody>
      <dsp:txXfrm>
        <a:off x="0" y="0"/>
        <a:ext cx="6900512" cy="1384035"/>
      </dsp:txXfrm>
    </dsp:sp>
    <dsp:sp modelId="{F49D54AC-F574-4A73-879A-DBFBC58F40A4}">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ECE591-52DB-47D5-A617-F6F4B35F06C1}">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AU" sz="3200" kern="1200"/>
            <a:t>54% have had difficultly employing new staff due to lack of available housing</a:t>
          </a:r>
          <a:endParaRPr lang="en-US" sz="3200" kern="1200"/>
        </a:p>
      </dsp:txBody>
      <dsp:txXfrm>
        <a:off x="0" y="1384035"/>
        <a:ext cx="6900512" cy="1384035"/>
      </dsp:txXfrm>
    </dsp:sp>
    <dsp:sp modelId="{6D801089-DE72-4314-8954-8FD0BCD2AE32}">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8FD56-0EAA-4831-AF4C-933EC420E735}">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AU" sz="3200" kern="1200"/>
            <a:t>57% believe their employees are likely to be in housing stress</a:t>
          </a:r>
          <a:endParaRPr lang="en-US" sz="3200" kern="1200"/>
        </a:p>
      </dsp:txBody>
      <dsp:txXfrm>
        <a:off x="0" y="2768070"/>
        <a:ext cx="6900512" cy="1384035"/>
      </dsp:txXfrm>
    </dsp:sp>
    <dsp:sp modelId="{47A6198E-70FE-4FD1-9390-1D7868BB2F8F}">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AF0C39-AD70-486D-B3BD-34C0B1CC96B5}">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AU" sz="3200" kern="1200"/>
            <a:t>27% have personally had to move due to lack of affordable housing</a:t>
          </a:r>
          <a:endParaRPr lang="en-US" sz="3200" kern="1200"/>
        </a:p>
      </dsp:txBody>
      <dsp:txXfrm>
        <a:off x="0" y="4152105"/>
        <a:ext cx="6900512" cy="13840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2E233-8339-4816-B008-063B780893A1}">
      <dsp:nvSpPr>
        <dsp:cNvPr id="0" name=""/>
        <dsp:cNvSpPr/>
      </dsp:nvSpPr>
      <dsp:spPr>
        <a:xfrm>
          <a:off x="3080" y="38580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Hard to get casual workers  - e.g. planting and harvesting</a:t>
          </a:r>
          <a:endParaRPr lang="en-US" sz="2300" kern="1200"/>
        </a:p>
      </dsp:txBody>
      <dsp:txXfrm>
        <a:off x="3080" y="385801"/>
        <a:ext cx="2444055" cy="1466433"/>
      </dsp:txXfrm>
    </dsp:sp>
    <dsp:sp modelId="{F57C8AC5-61BA-49C8-8405-D4A9A845C77C}">
      <dsp:nvSpPr>
        <dsp:cNvPr id="0" name=""/>
        <dsp:cNvSpPr/>
      </dsp:nvSpPr>
      <dsp:spPr>
        <a:xfrm>
          <a:off x="2691541" y="38580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Staff will not be able to stay as they cannot afford the housing</a:t>
          </a:r>
          <a:endParaRPr lang="en-US" sz="2300" kern="1200"/>
        </a:p>
      </dsp:txBody>
      <dsp:txXfrm>
        <a:off x="2691541" y="385801"/>
        <a:ext cx="2444055" cy="1466433"/>
      </dsp:txXfrm>
    </dsp:sp>
    <dsp:sp modelId="{8951CB70-B7E3-476F-9FA8-281B01C7FA67}">
      <dsp:nvSpPr>
        <dsp:cNvPr id="0" name=""/>
        <dsp:cNvSpPr/>
      </dsp:nvSpPr>
      <dsp:spPr>
        <a:xfrm>
          <a:off x="5380002" y="385801"/>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Applicants are more open to moving into the area</a:t>
          </a:r>
          <a:endParaRPr lang="en-US" sz="2300" kern="1200"/>
        </a:p>
      </dsp:txBody>
      <dsp:txXfrm>
        <a:off x="5380002" y="385801"/>
        <a:ext cx="2444055" cy="1466433"/>
      </dsp:txXfrm>
    </dsp:sp>
    <dsp:sp modelId="{449799F6-2E08-4258-8011-D30BFF6E6CD4}">
      <dsp:nvSpPr>
        <dsp:cNvPr id="0" name=""/>
        <dsp:cNvSpPr/>
      </dsp:nvSpPr>
      <dsp:spPr>
        <a:xfrm>
          <a:off x="8068463" y="385801"/>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Some customers with more disposable income</a:t>
          </a:r>
          <a:endParaRPr lang="en-US" sz="2300" kern="1200"/>
        </a:p>
      </dsp:txBody>
      <dsp:txXfrm>
        <a:off x="8068463" y="385801"/>
        <a:ext cx="2444055" cy="1466433"/>
      </dsp:txXfrm>
    </dsp:sp>
    <dsp:sp modelId="{7245D998-3BB8-4870-8CE0-C3DBA3EA0782}">
      <dsp:nvSpPr>
        <dsp:cNvPr id="0" name=""/>
        <dsp:cNvSpPr/>
      </dsp:nvSpPr>
      <dsp:spPr>
        <a:xfrm>
          <a:off x="3080" y="2096640"/>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We will have no staff resulting in the closure of our business</a:t>
          </a:r>
          <a:endParaRPr lang="en-US" sz="2300" kern="1200"/>
        </a:p>
      </dsp:txBody>
      <dsp:txXfrm>
        <a:off x="3080" y="2096640"/>
        <a:ext cx="2444055" cy="1466433"/>
      </dsp:txXfrm>
    </dsp:sp>
    <dsp:sp modelId="{C2F6B8F6-099B-4DF0-9394-CDB9AABE4D7C}">
      <dsp:nvSpPr>
        <dsp:cNvPr id="0" name=""/>
        <dsp:cNvSpPr/>
      </dsp:nvSpPr>
      <dsp:spPr>
        <a:xfrm>
          <a:off x="2691541" y="2096640"/>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I will fall into poverty.  As it is quality of life is poor</a:t>
          </a:r>
          <a:endParaRPr lang="en-US" sz="2300" kern="1200"/>
        </a:p>
      </dsp:txBody>
      <dsp:txXfrm>
        <a:off x="2691541" y="2096640"/>
        <a:ext cx="2444055" cy="1466433"/>
      </dsp:txXfrm>
    </dsp:sp>
    <dsp:sp modelId="{E7A55998-B0E3-48B6-A7FB-912428AF57FB}">
      <dsp:nvSpPr>
        <dsp:cNvPr id="0" name=""/>
        <dsp:cNvSpPr/>
      </dsp:nvSpPr>
      <dsp:spPr>
        <a:xfrm>
          <a:off x="5380002" y="2096640"/>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People moving here fully cashed up to buy big.</a:t>
          </a:r>
          <a:endParaRPr lang="en-US" sz="2300" kern="1200"/>
        </a:p>
      </dsp:txBody>
      <dsp:txXfrm>
        <a:off x="5380002" y="2096640"/>
        <a:ext cx="2444055" cy="1466433"/>
      </dsp:txXfrm>
    </dsp:sp>
    <dsp:sp modelId="{000FCB0C-858F-4FBA-B2C9-F8256D75EA02}">
      <dsp:nvSpPr>
        <dsp:cNvPr id="0" name=""/>
        <dsp:cNvSpPr/>
      </dsp:nvSpPr>
      <dsp:spPr>
        <a:xfrm>
          <a:off x="8068463" y="2096640"/>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Low-income jobs will not be filled</a:t>
          </a:r>
        </a:p>
      </dsp:txBody>
      <dsp:txXfrm>
        <a:off x="8068463" y="2096640"/>
        <a:ext cx="2444055" cy="14664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B2147-3CAE-467C-B19D-016D09552AE8}">
      <dsp:nvSpPr>
        <dsp:cNvPr id="0" name=""/>
        <dsp:cNvSpPr/>
      </dsp:nvSpPr>
      <dsp:spPr>
        <a:xfrm>
          <a:off x="0" y="719"/>
          <a:ext cx="6588691" cy="168437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13152-87D0-4443-9C6E-18A2FF897FB1}">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DA7C57-FA54-49D7-92BC-4BDB60FDBD42}">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22350" rtl="0">
            <a:lnSpc>
              <a:spcPct val="90000"/>
            </a:lnSpc>
            <a:spcBef>
              <a:spcPct val="0"/>
            </a:spcBef>
            <a:spcAft>
              <a:spcPct val="35000"/>
            </a:spcAft>
            <a:buNone/>
          </a:pPr>
          <a:r>
            <a:rPr lang="en-AU" sz="2300" kern="1200"/>
            <a:t>Not great news</a:t>
          </a:r>
          <a:r>
            <a:rPr lang="en-AU" sz="2300" kern="1200">
              <a:latin typeface="Calibri Light" panose="020F0302020204030204"/>
            </a:rPr>
            <a:t> – especially for renters and those on low to moderate incomes</a:t>
          </a:r>
          <a:endParaRPr lang="en-US" sz="2300" kern="1200"/>
        </a:p>
      </dsp:txBody>
      <dsp:txXfrm>
        <a:off x="1945450" y="719"/>
        <a:ext cx="4643240" cy="1684372"/>
      </dsp:txXfrm>
    </dsp:sp>
    <dsp:sp modelId="{3A2E10C1-0DBD-47F6-A40D-B05F7559C1C1}">
      <dsp:nvSpPr>
        <dsp:cNvPr id="0" name=""/>
        <dsp:cNvSpPr/>
      </dsp:nvSpPr>
      <dsp:spPr>
        <a:xfrm>
          <a:off x="0" y="2106185"/>
          <a:ext cx="6588691" cy="1684372"/>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0E6A8830-0CFE-4D84-8ECE-92F854B091A1}">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33F6E0-A801-4613-A5FC-4808D09C7B20}">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22350">
            <a:lnSpc>
              <a:spcPct val="90000"/>
            </a:lnSpc>
            <a:spcBef>
              <a:spcPct val="0"/>
            </a:spcBef>
            <a:spcAft>
              <a:spcPct val="35000"/>
            </a:spcAft>
            <a:buNone/>
          </a:pPr>
          <a:r>
            <a:rPr lang="en-AU" sz="2300" kern="1200"/>
            <a:t>Some opportunities</a:t>
          </a:r>
          <a:endParaRPr lang="en-US" sz="2300" kern="1200"/>
        </a:p>
      </dsp:txBody>
      <dsp:txXfrm>
        <a:off x="1945450" y="2106185"/>
        <a:ext cx="4643240" cy="1684372"/>
      </dsp:txXfrm>
    </dsp:sp>
    <dsp:sp modelId="{CB4F3EEA-C49E-4E4E-A95B-B0521DBCF176}">
      <dsp:nvSpPr>
        <dsp:cNvPr id="0" name=""/>
        <dsp:cNvSpPr/>
      </dsp:nvSpPr>
      <dsp:spPr>
        <a:xfrm>
          <a:off x="0" y="4211650"/>
          <a:ext cx="6588691" cy="168437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0413B5-6437-4D75-85CA-FD4B4BEE5D8E}">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4CC264-FA33-44F5-927F-698B71130F9A}">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22350">
            <a:lnSpc>
              <a:spcPct val="90000"/>
            </a:lnSpc>
            <a:spcBef>
              <a:spcPct val="0"/>
            </a:spcBef>
            <a:spcAft>
              <a:spcPct val="35000"/>
            </a:spcAft>
            <a:buNone/>
          </a:pPr>
          <a:r>
            <a:rPr lang="en-AU" sz="2300" kern="1200"/>
            <a:t>Need to find ways to innovative, mobilise and inform the community and broader conversation</a:t>
          </a:r>
          <a:endParaRPr lang="en-US" sz="2300" kern="1200"/>
        </a:p>
      </dsp:txBody>
      <dsp:txXfrm>
        <a:off x="1945450" y="4211650"/>
        <a:ext cx="4643240" cy="16843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12091-FD0F-4214-A305-133F1456EA79}" type="datetimeFigureOut">
              <a:t>6/28/23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17F13-6448-45D8-879E-18FF81D099D9}" type="slidenum">
              <a:t>‹#›</a:t>
            </a:fld>
            <a:endParaRPr lang="en-GB"/>
          </a:p>
        </p:txBody>
      </p:sp>
    </p:spTree>
    <p:extLst>
      <p:ext uri="{BB962C8B-B14F-4D97-AF65-F5344CB8AC3E}">
        <p14:creationId xmlns:p14="http://schemas.microsoft.com/office/powerpoint/2010/main" val="151667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will remember that we did an initial needs mapping following our first Housing Forum in 2018.  </a:t>
            </a:r>
          </a:p>
          <a:p>
            <a:endParaRPr lang="en-US">
              <a:cs typeface="Calibri"/>
            </a:endParaRPr>
          </a:p>
          <a:p>
            <a:r>
              <a:rPr lang="en-US">
                <a:cs typeface="Calibri"/>
              </a:rPr>
              <a:t>We had groundswell of community momentum following the forum and had obviously 'hit a nerve'.  We had a lot of survey responses and combined it with statistical data such as ABS and some NSW govt data.  That directly influenced our work program for following years – our focus on secure housing for single women over 55 is one such example.</a:t>
            </a:r>
          </a:p>
          <a:p>
            <a:endParaRPr lang="en-US">
              <a:cs typeface="Calibri"/>
            </a:endParaRPr>
          </a:p>
          <a:p>
            <a:r>
              <a:rPr lang="en-US">
                <a:cs typeface="Calibri"/>
              </a:rPr>
              <a:t>The world has changed a lot since 2018 and so it's time for an update and check in... we'll keep exploring this data but these are our initial headlines and trends...</a:t>
            </a:r>
          </a:p>
        </p:txBody>
      </p:sp>
      <p:sp>
        <p:nvSpPr>
          <p:cNvPr id="4" name="Slide Number Placeholder 3"/>
          <p:cNvSpPr>
            <a:spLocks noGrp="1"/>
          </p:cNvSpPr>
          <p:nvPr>
            <p:ph type="sldNum" sz="quarter" idx="5"/>
          </p:nvPr>
        </p:nvSpPr>
        <p:spPr/>
        <p:txBody>
          <a:bodyPr/>
          <a:lstStyle/>
          <a:p>
            <a:fld id="{6C017F13-6448-45D8-879E-18FF81D099D9}" type="slidenum">
              <a:t>1</a:t>
            </a:fld>
            <a:endParaRPr lang="en-GB"/>
          </a:p>
        </p:txBody>
      </p:sp>
    </p:spTree>
    <p:extLst>
      <p:ext uri="{BB962C8B-B14F-4D97-AF65-F5344CB8AC3E}">
        <p14:creationId xmlns:p14="http://schemas.microsoft.com/office/powerpoint/2010/main" val="24728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just some of the quotes - </a:t>
            </a:r>
          </a:p>
        </p:txBody>
      </p:sp>
      <p:sp>
        <p:nvSpPr>
          <p:cNvPr id="4" name="Slide Number Placeholder 3"/>
          <p:cNvSpPr>
            <a:spLocks noGrp="1"/>
          </p:cNvSpPr>
          <p:nvPr>
            <p:ph type="sldNum" sz="quarter" idx="5"/>
          </p:nvPr>
        </p:nvSpPr>
        <p:spPr/>
        <p:txBody>
          <a:bodyPr/>
          <a:lstStyle/>
          <a:p>
            <a:fld id="{6C017F13-6448-45D8-879E-18FF81D099D9}" type="slidenum">
              <a:rPr lang="en-GB"/>
              <a:t>14</a:t>
            </a:fld>
            <a:endParaRPr lang="en-GB"/>
          </a:p>
        </p:txBody>
      </p:sp>
    </p:spTree>
    <p:extLst>
      <p:ext uri="{BB962C8B-B14F-4D97-AF65-F5344CB8AC3E}">
        <p14:creationId xmlns:p14="http://schemas.microsoft.com/office/powerpoint/2010/main" val="3552266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also we're seeing that people aren't asking or feel anxious about asking anything from their landlords or real estate agents.  And when we look at the responses to issues around </a:t>
            </a:r>
            <a:r>
              <a:rPr lang="en-US" err="1">
                <a:cs typeface="Calibri"/>
              </a:rPr>
              <a:t>mould</a:t>
            </a:r>
            <a:r>
              <a:rPr lang="en-US">
                <a:cs typeface="Calibri"/>
              </a:rPr>
              <a:t>, poor maintenance </a:t>
            </a:r>
            <a:r>
              <a:rPr lang="en-US" err="1">
                <a:cs typeface="Calibri"/>
              </a:rPr>
              <a:t>etc</a:t>
            </a:r>
            <a:r>
              <a:rPr lang="en-US">
                <a:cs typeface="Calibri"/>
              </a:rPr>
              <a:t> – we're seeing that people are putting up with </a:t>
            </a:r>
            <a:endParaRPr lang="en-US"/>
          </a:p>
          <a:p>
            <a:endParaRPr lang="en-US">
              <a:cs typeface="Calibri"/>
            </a:endParaRPr>
          </a:p>
          <a:p>
            <a:r>
              <a:rPr lang="en-US">
                <a:cs typeface="Calibri"/>
              </a:rPr>
              <a:t>Incredible power imbalance and this flows through to people putting up with inappropriate and inadequate housing because it's better than the alternative</a:t>
            </a:r>
            <a:endParaRPr lang="en-US"/>
          </a:p>
        </p:txBody>
      </p:sp>
      <p:sp>
        <p:nvSpPr>
          <p:cNvPr id="4" name="Slide Number Placeholder 3"/>
          <p:cNvSpPr>
            <a:spLocks noGrp="1"/>
          </p:cNvSpPr>
          <p:nvPr>
            <p:ph type="sldNum" sz="quarter" idx="5"/>
          </p:nvPr>
        </p:nvSpPr>
        <p:spPr/>
        <p:txBody>
          <a:bodyPr/>
          <a:lstStyle/>
          <a:p>
            <a:fld id="{6C017F13-6448-45D8-879E-18FF81D099D9}" type="slidenum">
              <a:rPr lang="en-GB"/>
              <a:t>15</a:t>
            </a:fld>
            <a:endParaRPr lang="en-GB"/>
          </a:p>
        </p:txBody>
      </p:sp>
    </p:spTree>
    <p:extLst>
      <p:ext uri="{BB962C8B-B14F-4D97-AF65-F5344CB8AC3E}">
        <p14:creationId xmlns:p14="http://schemas.microsoft.com/office/powerpoint/2010/main" val="254776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can't talk about rentals or the housing crisis without mentioning </a:t>
            </a:r>
            <a:r>
              <a:rPr lang="en-US" err="1">
                <a:cs typeface="Calibri"/>
              </a:rPr>
              <a:t>AirBNB</a:t>
            </a:r>
            <a:r>
              <a:rPr lang="en-US">
                <a:cs typeface="Calibri"/>
              </a:rPr>
              <a:t> and finally we're starting to get more data so that we can have a more informed conversation</a:t>
            </a:r>
          </a:p>
        </p:txBody>
      </p:sp>
      <p:sp>
        <p:nvSpPr>
          <p:cNvPr id="4" name="Slide Number Placeholder 3"/>
          <p:cNvSpPr>
            <a:spLocks noGrp="1"/>
          </p:cNvSpPr>
          <p:nvPr>
            <p:ph type="sldNum" sz="quarter" idx="5"/>
          </p:nvPr>
        </p:nvSpPr>
        <p:spPr/>
        <p:txBody>
          <a:bodyPr/>
          <a:lstStyle/>
          <a:p>
            <a:fld id="{6C017F13-6448-45D8-879E-18FF81D099D9}" type="slidenum">
              <a:rPr lang="en-GB"/>
              <a:t>16</a:t>
            </a:fld>
            <a:endParaRPr lang="en-GB"/>
          </a:p>
        </p:txBody>
      </p:sp>
    </p:spTree>
    <p:extLst>
      <p:ext uri="{BB962C8B-B14F-4D97-AF65-F5344CB8AC3E}">
        <p14:creationId xmlns:p14="http://schemas.microsoft.com/office/powerpoint/2010/main" val="162142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tool that has been developed by tech nerds and housing academics after Rose reached out to them.  It covers the Mid North Coast so makes it easy to see what's happening across the region and also compare areas.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017F13-6448-45D8-879E-18FF81D099D9}" type="slidenum">
              <a:rPr lang="en-GB"/>
              <a:t>17</a:t>
            </a:fld>
            <a:endParaRPr lang="en-GB"/>
          </a:p>
        </p:txBody>
      </p:sp>
    </p:spTree>
    <p:extLst>
      <p:ext uri="{BB962C8B-B14F-4D97-AF65-F5344CB8AC3E}">
        <p14:creationId xmlns:p14="http://schemas.microsoft.com/office/powerpoint/2010/main" val="2393506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18 Respondents</a:t>
            </a:r>
          </a:p>
          <a:p>
            <a:r>
              <a:rPr lang="en-AU"/>
              <a:t>Mostly long term businesses and services (e.g. 10+ years &amp; includes schools and hospitals)</a:t>
            </a:r>
          </a:p>
          <a:p>
            <a:r>
              <a:rPr lang="en-AU"/>
              <a:t>Good range of industries – reflective of the shire – retail, health care, social assistance, accommodation, hospitality, education, </a:t>
            </a:r>
          </a:p>
          <a:p>
            <a:endParaRPr lang="en-AU"/>
          </a:p>
          <a:p>
            <a:r>
              <a:rPr lang="en-AU"/>
              <a:t>When asked to estimate the percentage of wages spent on housing for their employees – the average was 45%</a:t>
            </a:r>
          </a:p>
          <a:p>
            <a:endParaRPr lang="en-AU"/>
          </a:p>
          <a:p>
            <a:r>
              <a:rPr lang="en-AU"/>
              <a:t>When asked about the impact of housing costs on their own lives: (remembering that this is business owners and managers)</a:t>
            </a:r>
          </a:p>
          <a:p>
            <a:endParaRPr lang="en-AU"/>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Impacts my mental health &amp; wellbeing – 50%</a:t>
            </a:r>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Worry about falling behind on rent / mortgage – 36%</a:t>
            </a:r>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Puts a lot of pressure on my business – 21%</a:t>
            </a:r>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Cut back on essentials like food &amp; healthcare – 21%</a:t>
            </a:r>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Impacts on my ability to maintain employment in the area – 21%</a:t>
            </a:r>
          </a:p>
          <a:p>
            <a:pPr marL="342900" lvl="0" indent="-342900">
              <a:lnSpc>
                <a:spcPct val="107000"/>
              </a:lnSpc>
              <a:spcAft>
                <a:spcPts val="800"/>
              </a:spcAf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Rely on community services / local charities (</a:t>
            </a:r>
            <a:r>
              <a:rPr lang="en-AU" sz="1800" err="1">
                <a:effectLst/>
                <a:latin typeface="Calibri" panose="020F0502020204030204" pitchFamily="34" charset="0"/>
                <a:ea typeface="Calibri" panose="020F0502020204030204" pitchFamily="34" charset="0"/>
                <a:cs typeface="Times New Roman" panose="02020603050405020304" pitchFamily="18" charset="0"/>
              </a:rPr>
              <a:t>eg.</a:t>
            </a:r>
            <a:r>
              <a:rPr lang="en-AU" sz="1800">
                <a:effectLst/>
                <a:latin typeface="Calibri" panose="020F0502020204030204" pitchFamily="34" charset="0"/>
                <a:ea typeface="Calibri" panose="020F0502020204030204" pitchFamily="34" charset="0"/>
                <a:cs typeface="Times New Roman" panose="02020603050405020304" pitchFamily="18" charset="0"/>
              </a:rPr>
              <a:t> Food bank) – 14%</a:t>
            </a:r>
          </a:p>
          <a:p>
            <a:endParaRPr lang="en-AU"/>
          </a:p>
        </p:txBody>
      </p:sp>
      <p:sp>
        <p:nvSpPr>
          <p:cNvPr id="4" name="Slide Number Placeholder 3"/>
          <p:cNvSpPr>
            <a:spLocks noGrp="1"/>
          </p:cNvSpPr>
          <p:nvPr>
            <p:ph type="sldNum" sz="quarter" idx="5"/>
          </p:nvPr>
        </p:nvSpPr>
        <p:spPr/>
        <p:txBody>
          <a:bodyPr/>
          <a:lstStyle/>
          <a:p>
            <a:fld id="{B6F442FA-AF2B-4A0E-82FA-1E708D455977}" type="slidenum">
              <a:rPr lang="en-AU" smtClean="0"/>
              <a:t>24</a:t>
            </a:fld>
            <a:endParaRPr lang="en-AU"/>
          </a:p>
        </p:txBody>
      </p:sp>
    </p:spTree>
    <p:extLst>
      <p:ext uri="{BB962C8B-B14F-4D97-AF65-F5344CB8AC3E}">
        <p14:creationId xmlns:p14="http://schemas.microsoft.com/office/powerpoint/2010/main" val="3884807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Respondents were asked about the impact on in-migration – both positive and negative – and what impacts they see if the current trends continue.</a:t>
            </a:r>
          </a:p>
          <a:p>
            <a:endParaRPr lang="en-AU"/>
          </a:p>
          <a:p>
            <a:r>
              <a:rPr lang="en-AU" b="1"/>
              <a:t>Quotes: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I have clients constantly looking for cheaper housing as they cannot afford the housing and their rent assistance doesn’t cover the extra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High rents for poor quality housing means low income families go without necessities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No point having customers with disposable income if we cannot find staff to serve them! Additionally we have always worked hard to try to make good food affordable. Rising house costs make it harder for families to afford good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333E48"/>
                </a:solidFill>
                <a:effectLst/>
                <a:latin typeface="Helvetica" panose="020B0604020202020204" pitchFamily="34" charset="0"/>
                <a:ea typeface="Calibri" panose="020F0502020204030204" pitchFamily="34" charset="0"/>
                <a:cs typeface="Times New Roman" panose="02020603050405020304" pitchFamily="18" charset="0"/>
              </a:rPr>
              <a:t>Low grade hospital employees like assistant nurses, cleaners, kitchen staff don't earn enough or are casuals and cant accept pay rates and secure accommodation in Bellingen or Coffs Harbour on low incomes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As a teacher I have seen many students suffering through homelessness, unsuitable housing and having to leave the area, heartbreaking…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6F442FA-AF2B-4A0E-82FA-1E708D455977}" type="slidenum">
              <a:rPr lang="en-AU" smtClean="0"/>
              <a:t>25</a:t>
            </a:fld>
            <a:endParaRPr lang="en-AU"/>
          </a:p>
        </p:txBody>
      </p:sp>
    </p:spTree>
    <p:extLst>
      <p:ext uri="{BB962C8B-B14F-4D97-AF65-F5344CB8AC3E}">
        <p14:creationId xmlns:p14="http://schemas.microsoft.com/office/powerpoint/2010/main" val="2594704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There were a range of suggestions put forward from local employers about what could be done in relation to housing in the Bellingen Shire.  </a:t>
            </a:r>
          </a:p>
          <a:p>
            <a:endParaRPr lang="en-AU"/>
          </a:p>
          <a:p>
            <a:r>
              <a:rPr lang="en-AU"/>
              <a:t>Some are broader advocacy positions such as reforming negative gearing</a:t>
            </a:r>
          </a:p>
          <a:p>
            <a:endParaRPr lang="en-AU"/>
          </a:p>
          <a:p>
            <a:r>
              <a:rPr lang="en-AU"/>
              <a:t>Some are localised</a:t>
            </a:r>
          </a:p>
          <a:p>
            <a:endParaRPr lang="en-AU"/>
          </a:p>
          <a:p>
            <a:r>
              <a:rPr lang="en-AU"/>
              <a:t>Some are complicated!!! </a:t>
            </a:r>
          </a:p>
          <a:p>
            <a:endParaRPr lang="en-AU"/>
          </a:p>
          <a:p>
            <a:r>
              <a:rPr lang="en-AU"/>
              <a:t>Support for workforce housing to be a priority focus in the area</a:t>
            </a:r>
          </a:p>
          <a:p>
            <a:r>
              <a:rPr lang="en-AU"/>
              <a:t>Strongly support: 46%</a:t>
            </a:r>
          </a:p>
          <a:p>
            <a:r>
              <a:rPr lang="en-AU"/>
              <a:t>Moderately support: 31%</a:t>
            </a:r>
          </a:p>
          <a:p>
            <a:endParaRPr lang="en-AU"/>
          </a:p>
          <a:p>
            <a:r>
              <a:rPr lang="en-AU"/>
              <a:t>No one disagreed…</a:t>
            </a:r>
          </a:p>
          <a:p>
            <a:endParaRPr lang="en-AU"/>
          </a:p>
          <a:p>
            <a:r>
              <a:rPr lang="en-AU"/>
              <a:t>Support for types of housing</a:t>
            </a:r>
          </a:p>
          <a:p>
            <a:r>
              <a:rPr lang="en-AU"/>
              <a:t>Tiny Homes: 62%</a:t>
            </a:r>
          </a:p>
          <a:p>
            <a:r>
              <a:rPr lang="en-AU"/>
              <a:t>Secondary dwellings: 62%</a:t>
            </a:r>
          </a:p>
          <a:p>
            <a:r>
              <a:rPr lang="en-AU"/>
              <a:t>Retrofitting existing dwellings: 62%</a:t>
            </a:r>
          </a:p>
          <a:p>
            <a:r>
              <a:rPr lang="en-AU"/>
              <a:t>Housing co-operatives 54%</a:t>
            </a:r>
          </a:p>
          <a:p>
            <a:r>
              <a:rPr lang="en-AU"/>
              <a:t>Social and community housing: 54%</a:t>
            </a:r>
          </a:p>
          <a:p>
            <a:endParaRPr lang="en-AU"/>
          </a:p>
          <a:p>
            <a:r>
              <a:rPr lang="en-AU"/>
              <a:t>Innovative models such as CLT: 46%</a:t>
            </a:r>
          </a:p>
          <a:p>
            <a:r>
              <a:rPr lang="en-AU"/>
              <a:t>New development / house &amp; land packages: 46%</a:t>
            </a:r>
          </a:p>
          <a:p>
            <a:endParaRPr lang="en-AU"/>
          </a:p>
          <a:p>
            <a:endParaRPr lang="en-AU"/>
          </a:p>
        </p:txBody>
      </p:sp>
      <p:sp>
        <p:nvSpPr>
          <p:cNvPr id="4" name="Slide Number Placeholder 3"/>
          <p:cNvSpPr>
            <a:spLocks noGrp="1"/>
          </p:cNvSpPr>
          <p:nvPr>
            <p:ph type="sldNum" sz="quarter" idx="5"/>
          </p:nvPr>
        </p:nvSpPr>
        <p:spPr/>
        <p:txBody>
          <a:bodyPr/>
          <a:lstStyle/>
          <a:p>
            <a:fld id="{B6F442FA-AF2B-4A0E-82FA-1E708D455977}" type="slidenum">
              <a:rPr lang="en-AU" smtClean="0"/>
              <a:t>26</a:t>
            </a:fld>
            <a:endParaRPr lang="en-AU"/>
          </a:p>
        </p:txBody>
      </p:sp>
    </p:spTree>
    <p:extLst>
      <p:ext uri="{BB962C8B-B14F-4D97-AF65-F5344CB8AC3E}">
        <p14:creationId xmlns:p14="http://schemas.microsoft.com/office/powerpoint/2010/main" val="44228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Rose and I are currently working on some de-identified case studies to provide some greater human depth to the data.  </a:t>
            </a:r>
          </a:p>
          <a:p>
            <a:endParaRPr lang="en-US">
              <a:cs typeface="Calibri"/>
            </a:endParaRPr>
          </a:p>
          <a:p>
            <a:r>
              <a:rPr lang="en-US">
                <a:cs typeface="Calibri"/>
              </a:rPr>
              <a:t>These are semi structured conversations and will be de-identified and possibly combined to ensure privacy.</a:t>
            </a:r>
          </a:p>
          <a:p>
            <a:endParaRPr lang="en-US">
              <a:cs typeface="Calibri"/>
            </a:endParaRPr>
          </a:p>
          <a:p>
            <a:r>
              <a:rPr lang="en-US">
                <a:cs typeface="Calibri"/>
              </a:rPr>
              <a:t>We have some people in mind but if you or you know people that would be good to talk to, please let us know.  </a:t>
            </a:r>
          </a:p>
          <a:p>
            <a:endParaRPr lang="en-US">
              <a:cs typeface="Calibri"/>
            </a:endParaRPr>
          </a:p>
          <a:p>
            <a:r>
              <a:rPr lang="en-US">
                <a:cs typeface="Calibri"/>
              </a:rPr>
              <a:t>It certainly doesn't need to be a hardship competition – these are about providing insight into what are likely to be relatively common lived experiences as well as the complexity being faced.</a:t>
            </a:r>
          </a:p>
        </p:txBody>
      </p:sp>
      <p:sp>
        <p:nvSpPr>
          <p:cNvPr id="4" name="Slide Number Placeholder 3"/>
          <p:cNvSpPr>
            <a:spLocks noGrp="1"/>
          </p:cNvSpPr>
          <p:nvPr>
            <p:ph type="sldNum" sz="quarter" idx="5"/>
          </p:nvPr>
        </p:nvSpPr>
        <p:spPr/>
        <p:txBody>
          <a:bodyPr/>
          <a:lstStyle/>
          <a:p>
            <a:fld id="{6C017F13-6448-45D8-879E-18FF81D099D9}" type="slidenum">
              <a:t>3</a:t>
            </a:fld>
            <a:endParaRPr lang="en-GB"/>
          </a:p>
        </p:txBody>
      </p:sp>
    </p:spTree>
    <p:extLst>
      <p:ext uri="{BB962C8B-B14F-4D97-AF65-F5344CB8AC3E}">
        <p14:creationId xmlns:p14="http://schemas.microsoft.com/office/powerpoint/2010/main" val="256362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Going on from previous point – we also want to acknowledge the context of this data and the experiences being described.</a:t>
            </a:r>
          </a:p>
          <a:p>
            <a:endParaRPr lang="en-US">
              <a:cs typeface="Calibri"/>
            </a:endParaRPr>
          </a:p>
          <a:p>
            <a:r>
              <a:rPr lang="en-US">
                <a:cs typeface="Calibri"/>
              </a:rPr>
              <a:t>COVID quote – We might all be in the same storm but not necessarily all in the same boat.  </a:t>
            </a:r>
          </a:p>
          <a:p>
            <a:endParaRPr lang="en-US">
              <a:cs typeface="Calibri"/>
            </a:endParaRPr>
          </a:p>
          <a:p>
            <a:r>
              <a:rPr lang="en-US">
                <a:cs typeface="Calibri"/>
              </a:rPr>
              <a:t>Similarly the housing crisis is impacting people along the housing continuum and in a variety of ways.  We are not equating lived experiences.  We do not want to diminish nor glorify hardships being faced.  </a:t>
            </a:r>
          </a:p>
          <a:p>
            <a:endParaRPr lang="en-US">
              <a:cs typeface="Calibri"/>
            </a:endParaRPr>
          </a:p>
          <a:p>
            <a:r>
              <a:rPr lang="en-US">
                <a:cs typeface="Calibri"/>
              </a:rPr>
              <a:t>Also </a:t>
            </a:r>
            <a:r>
              <a:rPr lang="en-US" err="1">
                <a:cs typeface="Calibri"/>
              </a:rPr>
              <a:t>recognise</a:t>
            </a:r>
            <a:r>
              <a:rPr lang="en-US">
                <a:cs typeface="Calibri"/>
              </a:rPr>
              <a:t> that this is a complex area and people can be faced with a selection of </a:t>
            </a:r>
            <a:r>
              <a:rPr lang="en-US" err="1">
                <a:cs typeface="Calibri"/>
              </a:rPr>
              <a:t>unfavourable</a:t>
            </a:r>
            <a:r>
              <a:rPr lang="en-US">
                <a:cs typeface="Calibri"/>
              </a:rPr>
              <a:t> options</a:t>
            </a:r>
          </a:p>
        </p:txBody>
      </p:sp>
      <p:sp>
        <p:nvSpPr>
          <p:cNvPr id="4" name="Slide Number Placeholder 3"/>
          <p:cNvSpPr>
            <a:spLocks noGrp="1"/>
          </p:cNvSpPr>
          <p:nvPr>
            <p:ph type="sldNum" sz="quarter" idx="5"/>
          </p:nvPr>
        </p:nvSpPr>
        <p:spPr/>
        <p:txBody>
          <a:bodyPr/>
          <a:lstStyle/>
          <a:p>
            <a:fld id="{6C017F13-6448-45D8-879E-18FF81D099D9}" type="slidenum">
              <a:t>4</a:t>
            </a:fld>
            <a:endParaRPr lang="en-GB"/>
          </a:p>
        </p:txBody>
      </p:sp>
    </p:spTree>
    <p:extLst>
      <p:ext uri="{BB962C8B-B14F-4D97-AF65-F5344CB8AC3E}">
        <p14:creationId xmlns:p14="http://schemas.microsoft.com/office/powerpoint/2010/main" val="224604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Looking at the Housing Needs individual surveys...</a:t>
            </a:r>
          </a:p>
          <a:p>
            <a:endParaRPr lang="en-US">
              <a:cs typeface="Calibri"/>
            </a:endParaRPr>
          </a:p>
          <a:p>
            <a:r>
              <a:rPr lang="en-US">
                <a:cs typeface="Calibri"/>
              </a:rPr>
              <a:t>It was mostly women responding (77%)</a:t>
            </a:r>
          </a:p>
          <a:p>
            <a:r>
              <a:rPr lang="en-US">
                <a:cs typeface="Calibri"/>
              </a:rPr>
              <a:t>It was Bellingen centric (42%)</a:t>
            </a:r>
          </a:p>
          <a:p>
            <a:r>
              <a:rPr lang="en-US">
                <a:cs typeface="Calibri"/>
              </a:rPr>
              <a:t>There were a range of ages: 20% 35-44 / 19% 45-54 / 29% 55-64 </a:t>
            </a:r>
          </a:p>
          <a:p>
            <a:r>
              <a:rPr lang="en-US">
                <a:cs typeface="Calibri"/>
              </a:rPr>
              <a:t>Fairly even rates of single people living alone, couples living without children, couples living with children</a:t>
            </a:r>
          </a:p>
          <a:p>
            <a:endParaRPr lang="en-US">
              <a:cs typeface="Calibri"/>
            </a:endParaRPr>
          </a:p>
          <a:p>
            <a:r>
              <a:rPr lang="en-US">
                <a:cs typeface="Calibri"/>
              </a:rPr>
              <a:t>Although this did skew after activities in Dorrigo – previous to that meeting, it was more younger age brackets and people with children, including single parents</a:t>
            </a:r>
          </a:p>
          <a:p>
            <a:endParaRPr lang="en-US">
              <a:cs typeface="Calibri"/>
            </a:endParaRPr>
          </a:p>
          <a:p>
            <a:r>
              <a:rPr lang="en-US">
                <a:cs typeface="Calibri"/>
              </a:rPr>
              <a:t>Also, if we exclude those owning without a mortgage – different pictures emerge... </a:t>
            </a:r>
          </a:p>
          <a:p>
            <a:r>
              <a:rPr lang="en-US">
                <a:cs typeface="Calibri"/>
              </a:rPr>
              <a:t>Much higher rates of couples and singles living with kids, single people, rates of housing stress etc.  </a:t>
            </a:r>
          </a:p>
          <a:p>
            <a:r>
              <a:rPr lang="en-US">
                <a:cs typeface="Calibri"/>
              </a:rPr>
              <a:t>Something we'll explore more.</a:t>
            </a:r>
          </a:p>
        </p:txBody>
      </p:sp>
      <p:sp>
        <p:nvSpPr>
          <p:cNvPr id="4" name="Slide Number Placeholder 3"/>
          <p:cNvSpPr>
            <a:spLocks noGrp="1"/>
          </p:cNvSpPr>
          <p:nvPr>
            <p:ph type="sldNum" sz="quarter" idx="5"/>
          </p:nvPr>
        </p:nvSpPr>
        <p:spPr/>
        <p:txBody>
          <a:bodyPr/>
          <a:lstStyle/>
          <a:p>
            <a:fld id="{6C017F13-6448-45D8-879E-18FF81D099D9}" type="slidenum">
              <a:t>5</a:t>
            </a:fld>
            <a:endParaRPr lang="en-GB"/>
          </a:p>
        </p:txBody>
      </p:sp>
    </p:spTree>
    <p:extLst>
      <p:ext uri="{BB962C8B-B14F-4D97-AF65-F5344CB8AC3E}">
        <p14:creationId xmlns:p14="http://schemas.microsoft.com/office/powerpoint/2010/main" val="187715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won't be news to anyone – prices have jumped.</a:t>
            </a:r>
          </a:p>
          <a:p>
            <a:endParaRPr lang="en-US">
              <a:cs typeface="Calibri"/>
            </a:endParaRPr>
          </a:p>
          <a:p>
            <a:r>
              <a:rPr lang="en-US">
                <a:cs typeface="Calibri"/>
              </a:rPr>
              <a:t>Here we can see Bellingen, Dorrigo and </a:t>
            </a:r>
            <a:r>
              <a:rPr lang="en-US" err="1">
                <a:cs typeface="Calibri"/>
              </a:rPr>
              <a:t>Urunga</a:t>
            </a:r>
            <a:r>
              <a:rPr lang="en-US">
                <a:cs typeface="Calibri"/>
              </a:rPr>
              <a:t>.  If we look closer, we can see that the first 3 bars for each township are 5 year intervals – the gap between the green and purple bars however is 12 months...</a:t>
            </a:r>
          </a:p>
          <a:p>
            <a:endParaRPr lang="en-US">
              <a:cs typeface="Calibri"/>
            </a:endParaRPr>
          </a:p>
          <a:p>
            <a:r>
              <a:rPr lang="en-US">
                <a:cs typeface="Calibri"/>
              </a:rPr>
              <a:t>There's also quite a disparity between Bellingen Shire and Regional NSW averages </a:t>
            </a:r>
          </a:p>
        </p:txBody>
      </p:sp>
      <p:sp>
        <p:nvSpPr>
          <p:cNvPr id="4" name="Slide Number Placeholder 3"/>
          <p:cNvSpPr>
            <a:spLocks noGrp="1"/>
          </p:cNvSpPr>
          <p:nvPr>
            <p:ph type="sldNum" sz="quarter" idx="5"/>
          </p:nvPr>
        </p:nvSpPr>
        <p:spPr/>
        <p:txBody>
          <a:bodyPr/>
          <a:lstStyle/>
          <a:p>
            <a:fld id="{6C017F13-6448-45D8-879E-18FF81D099D9}" type="slidenum">
              <a:t>7</a:t>
            </a:fld>
            <a:endParaRPr lang="en-GB"/>
          </a:p>
        </p:txBody>
      </p:sp>
    </p:spTree>
    <p:extLst>
      <p:ext uri="{BB962C8B-B14F-4D97-AF65-F5344CB8AC3E}">
        <p14:creationId xmlns:p14="http://schemas.microsoft.com/office/powerpoint/2010/main" val="399581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We've got access to new data...</a:t>
            </a:r>
          </a:p>
          <a:p>
            <a:endParaRPr lang="en-US">
              <a:cs typeface="Calibri"/>
            </a:endParaRPr>
          </a:p>
          <a:p>
            <a:r>
              <a:rPr lang="en-US">
                <a:cs typeface="Calibri"/>
              </a:rPr>
              <a:t>Bellingen council has paid to add the Housing Profile module to the Community Profile </a:t>
            </a:r>
            <a:r>
              <a:rPr lang="en-US" err="1">
                <a:cs typeface="Calibri"/>
              </a:rPr>
              <a:t>I.d.</a:t>
            </a:r>
            <a:r>
              <a:rPr lang="en-US">
                <a:cs typeface="Calibri"/>
              </a:rPr>
              <a:t>  - this uses mostly ABS data and is really useful when writing grants or doing this kind of research.  We haven't had access for very long and it will be really interesting and useful when more of the Census 21 data is released.</a:t>
            </a:r>
          </a:p>
          <a:p>
            <a:endParaRPr lang="en-US">
              <a:cs typeface="Calibri"/>
            </a:endParaRPr>
          </a:p>
          <a:p>
            <a:r>
              <a:rPr lang="en-US">
                <a:cs typeface="Calibri"/>
              </a:rPr>
              <a:t>Show dashboard, supply, housing stress, …</a:t>
            </a:r>
          </a:p>
          <a:p>
            <a:endParaRPr lang="en-US">
              <a:cs typeface="Calibri"/>
            </a:endParaRPr>
          </a:p>
          <a:p>
            <a:r>
              <a:rPr lang="en-US">
                <a:cs typeface="Calibri"/>
              </a:rPr>
              <a:t>Also have inside </a:t>
            </a:r>
            <a:r>
              <a:rPr lang="en-US" err="1">
                <a:cs typeface="Calibri"/>
              </a:rPr>
              <a:t>AirBNB</a:t>
            </a:r>
            <a:r>
              <a:rPr lang="en-US">
                <a:cs typeface="Calibri"/>
              </a:rPr>
              <a:t> site which we can look at shortly</a:t>
            </a:r>
          </a:p>
        </p:txBody>
      </p:sp>
      <p:sp>
        <p:nvSpPr>
          <p:cNvPr id="4" name="Slide Number Placeholder 3"/>
          <p:cNvSpPr>
            <a:spLocks noGrp="1"/>
          </p:cNvSpPr>
          <p:nvPr>
            <p:ph type="sldNum" sz="quarter" idx="5"/>
          </p:nvPr>
        </p:nvSpPr>
        <p:spPr/>
        <p:txBody>
          <a:bodyPr/>
          <a:lstStyle/>
          <a:p>
            <a:fld id="{6C017F13-6448-45D8-879E-18FF81D099D9}" type="slidenum">
              <a:rPr lang="en-GB"/>
              <a:t>8</a:t>
            </a:fld>
            <a:endParaRPr lang="en-GB"/>
          </a:p>
        </p:txBody>
      </p:sp>
    </p:spTree>
    <p:extLst>
      <p:ext uri="{BB962C8B-B14F-4D97-AF65-F5344CB8AC3E}">
        <p14:creationId xmlns:p14="http://schemas.microsoft.com/office/powerpoint/2010/main" val="13230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Much higher rate of housing stress being self identified and wider range of respondents age wide</a:t>
            </a:r>
          </a:p>
          <a:p>
            <a:endParaRPr lang="en-US">
              <a:cs typeface="Calibri"/>
            </a:endParaRPr>
          </a:p>
          <a:p>
            <a:r>
              <a:rPr lang="en-US">
                <a:cs typeface="Calibri"/>
              </a:rPr>
              <a:t>It's also worth mentioning that there were a few spikes in responses that have skewed data.  After Dorrigo meeting for example, there was an increase in people without mortgages responding.  </a:t>
            </a:r>
          </a:p>
          <a:p>
            <a:endParaRPr lang="en-US">
              <a:cs typeface="Calibri"/>
            </a:endParaRPr>
          </a:p>
          <a:p>
            <a:r>
              <a:rPr lang="en-US">
                <a:cs typeface="Calibri"/>
              </a:rPr>
              <a:t>It's good to include them as overall picture – and they may still have unmet housing needs - it does change some of the data.  And if I exclude the 36 respondents without mortgages – much more dire picture.</a:t>
            </a:r>
          </a:p>
          <a:p>
            <a:endParaRPr lang="en-US">
              <a:cs typeface="Calibri"/>
            </a:endParaRPr>
          </a:p>
          <a:p>
            <a:r>
              <a:rPr lang="en-US">
                <a:cs typeface="Calibri"/>
              </a:rPr>
              <a:t>New questions about health &amp; wellbeing impacts, COVID, natural disasters and insurance – not much good news in any of those areas but good that we're collecting data about it.</a:t>
            </a:r>
          </a:p>
        </p:txBody>
      </p:sp>
      <p:sp>
        <p:nvSpPr>
          <p:cNvPr id="4" name="Slide Number Placeholder 3"/>
          <p:cNvSpPr>
            <a:spLocks noGrp="1"/>
          </p:cNvSpPr>
          <p:nvPr>
            <p:ph type="sldNum" sz="quarter" idx="5"/>
          </p:nvPr>
        </p:nvSpPr>
        <p:spPr/>
        <p:txBody>
          <a:bodyPr/>
          <a:lstStyle/>
          <a:p>
            <a:fld id="{6C017F13-6448-45D8-879E-18FF81D099D9}" type="slidenum">
              <a:rPr lang="en-GB"/>
              <a:t>10</a:t>
            </a:fld>
            <a:endParaRPr lang="en-GB"/>
          </a:p>
        </p:txBody>
      </p:sp>
    </p:spTree>
    <p:extLst>
      <p:ext uri="{BB962C8B-B14F-4D97-AF65-F5344CB8AC3E}">
        <p14:creationId xmlns:p14="http://schemas.microsoft.com/office/powerpoint/2010/main" val="192871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a smaller than average percentage of rental houses for Regional NSW but a higher rate of respondents – likely because it's a tough time to be a renter.</a:t>
            </a:r>
          </a:p>
          <a:p>
            <a:endParaRPr lang="en-US">
              <a:cs typeface="Calibri"/>
            </a:endParaRPr>
          </a:p>
          <a:p>
            <a:r>
              <a:rPr lang="en-US">
                <a:cs typeface="Calibri"/>
              </a:rPr>
              <a:t>High rate of informal tenancies – likely that we're not even scratching the surface – if we take into account how many people are living in unapproved dwellings, have van or cabin set ups, etc.</a:t>
            </a:r>
          </a:p>
          <a:p>
            <a:endParaRPr lang="en-US">
              <a:cs typeface="Calibri"/>
            </a:endParaRPr>
          </a:p>
          <a:p>
            <a:r>
              <a:rPr lang="en-US">
                <a:cs typeface="Calibri"/>
              </a:rPr>
              <a:t>High rate of people indicating they're homeless</a:t>
            </a:r>
          </a:p>
          <a:p>
            <a:endParaRPr lang="en-US">
              <a:cs typeface="Calibri"/>
            </a:endParaRPr>
          </a:p>
        </p:txBody>
      </p:sp>
      <p:sp>
        <p:nvSpPr>
          <p:cNvPr id="4" name="Slide Number Placeholder 3"/>
          <p:cNvSpPr>
            <a:spLocks noGrp="1"/>
          </p:cNvSpPr>
          <p:nvPr>
            <p:ph type="sldNum" sz="quarter" idx="5"/>
          </p:nvPr>
        </p:nvSpPr>
        <p:spPr/>
        <p:txBody>
          <a:bodyPr/>
          <a:lstStyle/>
          <a:p>
            <a:fld id="{6C017F13-6448-45D8-879E-18FF81D099D9}" type="slidenum">
              <a:rPr lang="en-GB"/>
              <a:t>12</a:t>
            </a:fld>
            <a:endParaRPr lang="en-GB"/>
          </a:p>
        </p:txBody>
      </p:sp>
    </p:spTree>
    <p:extLst>
      <p:ext uri="{BB962C8B-B14F-4D97-AF65-F5344CB8AC3E}">
        <p14:creationId xmlns:p14="http://schemas.microsoft.com/office/powerpoint/2010/main" val="360216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Apart from the financial cost – which is now an average of $550 per week – there's also the other costs of renting – the impact on other aspects of lives.</a:t>
            </a:r>
          </a:p>
          <a:p>
            <a:endParaRPr lang="en-US">
              <a:cs typeface="Calibri"/>
            </a:endParaRPr>
          </a:p>
          <a:p>
            <a:r>
              <a:rPr lang="en-US">
                <a:cs typeface="Calibri"/>
              </a:rPr>
              <a:t>81% say it impacts on mental health and wellbeing</a:t>
            </a:r>
          </a:p>
          <a:p>
            <a:r>
              <a:rPr lang="en-US">
                <a:cs typeface="Calibri"/>
              </a:rPr>
              <a:t>79% are cutting back on essentials like food and healthcare</a:t>
            </a:r>
          </a:p>
          <a:p>
            <a:r>
              <a:rPr lang="en-US">
                <a:cs typeface="Calibri"/>
              </a:rPr>
              <a:t>58% are drawing on super or other savings</a:t>
            </a:r>
          </a:p>
          <a:p>
            <a:r>
              <a:rPr lang="en-US">
                <a:cs typeface="Calibri"/>
              </a:rPr>
              <a:t>48% are worrying about falling behind on their rent</a:t>
            </a:r>
          </a:p>
          <a:p>
            <a:r>
              <a:rPr lang="en-US">
                <a:cs typeface="Calibri"/>
              </a:rPr>
              <a:t>35% are regularly relying on charities like food bank</a:t>
            </a:r>
          </a:p>
          <a:p>
            <a:r>
              <a:rPr lang="en-US">
                <a:cs typeface="Calibri"/>
              </a:rPr>
              <a:t>And 23% say it's impacting on ability to maintain employment in the area</a:t>
            </a:r>
          </a:p>
          <a:p>
            <a:endParaRPr lang="en-US">
              <a:cs typeface="Calibri"/>
            </a:endParaRPr>
          </a:p>
          <a:p>
            <a:r>
              <a:rPr lang="en-US">
                <a:cs typeface="Calibri"/>
              </a:rPr>
              <a:t>Anecdotally – signs in café for barista's to be able to stay in area / real estate agent said that trades have offered to always </a:t>
            </a:r>
            <a:r>
              <a:rPr lang="en-US" err="1">
                <a:cs typeface="Calibri"/>
              </a:rPr>
              <a:t>prioritise</a:t>
            </a:r>
            <a:r>
              <a:rPr lang="en-US">
                <a:cs typeface="Calibri"/>
              </a:rPr>
              <a:t> agent requests if they can help with securing rental</a:t>
            </a:r>
          </a:p>
          <a:p>
            <a:endParaRPr lang="en-US">
              <a:cs typeface="Calibri"/>
            </a:endParaRPr>
          </a:p>
          <a:p>
            <a:r>
              <a:rPr lang="en-US">
                <a:cs typeface="Calibri"/>
              </a:rPr>
              <a:t>We can also see this graph from Housing Profile – the purple is Bellingen and grey is Regional NSW and we can see there's been a 55% increase in rents in 12 months.</a:t>
            </a:r>
          </a:p>
        </p:txBody>
      </p:sp>
      <p:sp>
        <p:nvSpPr>
          <p:cNvPr id="4" name="Slide Number Placeholder 3"/>
          <p:cNvSpPr>
            <a:spLocks noGrp="1"/>
          </p:cNvSpPr>
          <p:nvPr>
            <p:ph type="sldNum" sz="quarter" idx="5"/>
          </p:nvPr>
        </p:nvSpPr>
        <p:spPr/>
        <p:txBody>
          <a:bodyPr/>
          <a:lstStyle/>
          <a:p>
            <a:fld id="{6C017F13-6448-45D8-879E-18FF81D099D9}" type="slidenum">
              <a:rPr lang="en-GB"/>
              <a:t>13</a:t>
            </a:fld>
            <a:endParaRPr lang="en-GB"/>
          </a:p>
        </p:txBody>
      </p:sp>
    </p:spTree>
    <p:extLst>
      <p:ext uri="{BB962C8B-B14F-4D97-AF65-F5344CB8AC3E}">
        <p14:creationId xmlns:p14="http://schemas.microsoft.com/office/powerpoint/2010/main" val="113324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3B03-4BAE-01CA-138F-33782C0C4E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C4CE5DD-48BF-19D2-FAEF-5CFCF3B02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213AFD9-4EF0-C4F6-23ED-8552E998AB96}"/>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5" name="Footer Placeholder 4">
            <a:extLst>
              <a:ext uri="{FF2B5EF4-FFF2-40B4-BE49-F238E27FC236}">
                <a16:creationId xmlns:a16="http://schemas.microsoft.com/office/drawing/2014/main" id="{B19A49EF-9752-3706-445A-12466C7DA36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DDB433-EAD9-6727-0768-B6FEE4B5897C}"/>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130252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A7AB-6BE7-AF49-41CF-808468E3EA5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DEB22DD-1487-D883-B6C5-28CCBB1436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A5EAD7F-A5E9-845A-6030-C867813C8F88}"/>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5" name="Footer Placeholder 4">
            <a:extLst>
              <a:ext uri="{FF2B5EF4-FFF2-40B4-BE49-F238E27FC236}">
                <a16:creationId xmlns:a16="http://schemas.microsoft.com/office/drawing/2014/main" id="{895EC206-BEEF-F882-D512-655EEB5B42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95C4B1-251B-9511-D235-5CD4E99240F1}"/>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185485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7FB59B-C061-188B-7176-21B7EDBA6D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372D782-0366-FF0F-56A2-388DC26021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336FBF-A56B-DE5E-BE02-04A43979A9F0}"/>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5" name="Footer Placeholder 4">
            <a:extLst>
              <a:ext uri="{FF2B5EF4-FFF2-40B4-BE49-F238E27FC236}">
                <a16:creationId xmlns:a16="http://schemas.microsoft.com/office/drawing/2014/main" id="{B63812C4-7CBB-2A78-83D4-64B4B6FE734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C0C7AF-816C-E620-0CB3-53172714CD01}"/>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205684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414E-9011-A4AC-48A0-481A40E8C4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1650446-7572-0E7E-149F-7F41F4899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E8A483-66DB-2E54-F37A-5CDE6C29B4C9}"/>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5" name="Footer Placeholder 4">
            <a:extLst>
              <a:ext uri="{FF2B5EF4-FFF2-40B4-BE49-F238E27FC236}">
                <a16:creationId xmlns:a16="http://schemas.microsoft.com/office/drawing/2014/main" id="{EEAFB252-09C1-3AEE-8365-E11CC13F73F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2CE44DA-5BF9-F8C4-1735-9E35DA0E9012}"/>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254464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4298-33D6-A8B7-2DBF-73B355C60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B12D81C-0E17-AEE1-57BA-79D695120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4AADD1-A8BF-A09E-9FEF-2146EEE2A912}"/>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5" name="Footer Placeholder 4">
            <a:extLst>
              <a:ext uri="{FF2B5EF4-FFF2-40B4-BE49-F238E27FC236}">
                <a16:creationId xmlns:a16="http://schemas.microsoft.com/office/drawing/2014/main" id="{39D3AD22-7DD7-E835-C9FB-6502508DE9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E589385-0A86-04B3-5A10-35AF41F368D2}"/>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166999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651D-B4E2-C83E-5488-DF0324E79A4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A54320-1838-2C13-55E8-505380D4E5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C354919-A8BB-0C40-EEAB-FD9CF39A6B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A50909B-D7E3-607F-CA37-F88D2AAB6FE4}"/>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6" name="Footer Placeholder 5">
            <a:extLst>
              <a:ext uri="{FF2B5EF4-FFF2-40B4-BE49-F238E27FC236}">
                <a16:creationId xmlns:a16="http://schemas.microsoft.com/office/drawing/2014/main" id="{BABE8996-2821-D4DF-B39D-4254696A24E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771FB40-2EB1-649A-26F9-90F2D65E9565}"/>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27889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B3F8-EF76-3090-A5D7-D6F1F2B3104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EB3EE13-A8ED-9E62-F973-0C484A80A3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36000-71C8-F663-97C1-796233E1F1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E2D9913-497B-4DD3-1038-D8B1DADAD1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FE90F-4464-912B-C894-CA45309CD9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65748FF-4962-87A0-CCCA-7F5A21A13244}"/>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8" name="Footer Placeholder 7">
            <a:extLst>
              <a:ext uri="{FF2B5EF4-FFF2-40B4-BE49-F238E27FC236}">
                <a16:creationId xmlns:a16="http://schemas.microsoft.com/office/drawing/2014/main" id="{5835F686-BE2F-BCDC-00EA-E7B314B6A28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A79C807-98E0-8EDE-9023-F6CCA20B9918}"/>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284380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CB9D-3BE9-8E49-64A9-24FB16C4E1E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ECB7A19-4BD6-9060-D022-3E122762D2E5}"/>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4" name="Footer Placeholder 3">
            <a:extLst>
              <a:ext uri="{FF2B5EF4-FFF2-40B4-BE49-F238E27FC236}">
                <a16:creationId xmlns:a16="http://schemas.microsoft.com/office/drawing/2014/main" id="{B5D22929-7E0F-2E34-750A-00CA94E9359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F9AFC83-68C4-D3C6-2CDB-8C8AA431AA88}"/>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190174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70136-6184-4DF2-0EB1-0A2DB3200175}"/>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3" name="Footer Placeholder 2">
            <a:extLst>
              <a:ext uri="{FF2B5EF4-FFF2-40B4-BE49-F238E27FC236}">
                <a16:creationId xmlns:a16="http://schemas.microsoft.com/office/drawing/2014/main" id="{3785FB8E-9679-BEAF-42C9-7CEAC056D53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066C725-B590-EB41-D033-6D71F9E5685A}"/>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2119879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B2C2-0DB7-C8C7-A716-655B73FBC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3149366-71AB-C989-0840-C671844A2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ADA992E-DF6F-F06C-654F-8F6B0E414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9686F4-4217-9280-1044-BA1C3E015E58}"/>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6" name="Footer Placeholder 5">
            <a:extLst>
              <a:ext uri="{FF2B5EF4-FFF2-40B4-BE49-F238E27FC236}">
                <a16:creationId xmlns:a16="http://schemas.microsoft.com/office/drawing/2014/main" id="{C328CE8A-631A-756A-19A6-3C76D8ED17D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EBBE6C-D4F5-DC97-E960-075FBC05A554}"/>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176278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FFF0-D355-8B6C-D0F9-801DFAF1B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CC56307-E181-7A94-8C50-4EF479BB5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EC4DE94-77C3-DF2E-A70C-F261A7C8B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C8373-830A-43BD-8946-B516B474469B}"/>
              </a:ext>
            </a:extLst>
          </p:cNvPr>
          <p:cNvSpPr>
            <a:spLocks noGrp="1"/>
          </p:cNvSpPr>
          <p:nvPr>
            <p:ph type="dt" sz="half" idx="10"/>
          </p:nvPr>
        </p:nvSpPr>
        <p:spPr/>
        <p:txBody>
          <a:bodyPr/>
          <a:lstStyle/>
          <a:p>
            <a:fld id="{DC37672F-0A18-4B47-91F2-E42E57864BD5}" type="datetimeFigureOut">
              <a:rPr lang="en-AU" smtClean="0"/>
              <a:t>28/6/2023</a:t>
            </a:fld>
            <a:endParaRPr lang="en-AU"/>
          </a:p>
        </p:txBody>
      </p:sp>
      <p:sp>
        <p:nvSpPr>
          <p:cNvPr id="6" name="Footer Placeholder 5">
            <a:extLst>
              <a:ext uri="{FF2B5EF4-FFF2-40B4-BE49-F238E27FC236}">
                <a16:creationId xmlns:a16="http://schemas.microsoft.com/office/drawing/2014/main" id="{20863C76-22C2-682D-1C12-13C3FC1C366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1D8246-E90C-697F-5785-30843643ACAC}"/>
              </a:ext>
            </a:extLst>
          </p:cNvPr>
          <p:cNvSpPr>
            <a:spLocks noGrp="1"/>
          </p:cNvSpPr>
          <p:nvPr>
            <p:ph type="sldNum" sz="quarter" idx="12"/>
          </p:nvPr>
        </p:nvSpPr>
        <p:spPr/>
        <p:txBody>
          <a:bodyPr/>
          <a:lstStyle/>
          <a:p>
            <a:fld id="{94CE7EA9-6E0A-4FD9-9DEE-4352E634ED87}" type="slidenum">
              <a:rPr lang="en-AU" smtClean="0"/>
              <a:t>‹#›</a:t>
            </a:fld>
            <a:endParaRPr lang="en-AU"/>
          </a:p>
        </p:txBody>
      </p:sp>
    </p:spTree>
    <p:extLst>
      <p:ext uri="{BB962C8B-B14F-4D97-AF65-F5344CB8AC3E}">
        <p14:creationId xmlns:p14="http://schemas.microsoft.com/office/powerpoint/2010/main" val="77857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DFB2E6-4CC4-EB26-2C33-EA4BAC2DF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E683680-297B-EEFA-BBEF-E05452C61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F523F8-DF43-4EBF-8954-8E30A16F2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7672F-0A18-4B47-91F2-E42E57864BD5}" type="datetimeFigureOut">
              <a:rPr lang="en-AU" smtClean="0"/>
              <a:t>28/6/2023</a:t>
            </a:fld>
            <a:endParaRPr lang="en-AU"/>
          </a:p>
        </p:txBody>
      </p:sp>
      <p:sp>
        <p:nvSpPr>
          <p:cNvPr id="5" name="Footer Placeholder 4">
            <a:extLst>
              <a:ext uri="{FF2B5EF4-FFF2-40B4-BE49-F238E27FC236}">
                <a16:creationId xmlns:a16="http://schemas.microsoft.com/office/drawing/2014/main" id="{3A08BA44-9247-C9F4-9495-7EC8066E27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A822293-FB31-0D66-E41B-691541468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E7EA9-6E0A-4FD9-9DEE-4352E634ED87}" type="slidenum">
              <a:rPr lang="en-AU" smtClean="0"/>
              <a:t>‹#›</a:t>
            </a:fld>
            <a:endParaRPr lang="en-AU"/>
          </a:p>
        </p:txBody>
      </p:sp>
    </p:spTree>
    <p:extLst>
      <p:ext uri="{BB962C8B-B14F-4D97-AF65-F5344CB8AC3E}">
        <p14:creationId xmlns:p14="http://schemas.microsoft.com/office/powerpoint/2010/main" val="2619419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jpe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jpe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jpe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insideairbnb.com/mid-north-coast/"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housing.id.com.au/bellingen"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gures of houses in different position and sizes">
            <a:extLst>
              <a:ext uri="{FF2B5EF4-FFF2-40B4-BE49-F238E27FC236}">
                <a16:creationId xmlns:a16="http://schemas.microsoft.com/office/drawing/2014/main" id="{767D8A05-A328-DD89-5A58-28A6C5C6D7C6}"/>
              </a:ext>
            </a:extLst>
          </p:cNvPr>
          <p:cNvPicPr>
            <a:picLocks noChangeAspect="1"/>
          </p:cNvPicPr>
          <p:nvPr/>
        </p:nvPicPr>
        <p:blipFill rotWithShape="1">
          <a:blip r:embed="rId3">
            <a:alphaModFix amt="50000"/>
          </a:blip>
          <a:srcRect r="25"/>
          <a:stretch/>
        </p:blipFill>
        <p:spPr>
          <a:xfrm>
            <a:off x="20" y="1"/>
            <a:ext cx="12191980" cy="6857999"/>
          </a:xfrm>
          <a:prstGeom prst="rect">
            <a:avLst/>
          </a:prstGeom>
        </p:spPr>
      </p:pic>
      <p:sp>
        <p:nvSpPr>
          <p:cNvPr id="2" name="Title 1">
            <a:extLst>
              <a:ext uri="{FF2B5EF4-FFF2-40B4-BE49-F238E27FC236}">
                <a16:creationId xmlns:a16="http://schemas.microsoft.com/office/drawing/2014/main" id="{9CC9001B-2E02-ADD5-0751-6246347CF565}"/>
              </a:ext>
            </a:extLst>
          </p:cNvPr>
          <p:cNvSpPr>
            <a:spLocks noGrp="1"/>
          </p:cNvSpPr>
          <p:nvPr>
            <p:ph type="ctrTitle"/>
          </p:nvPr>
        </p:nvSpPr>
        <p:spPr>
          <a:xfrm>
            <a:off x="1524000" y="1122363"/>
            <a:ext cx="9144000" cy="3063240"/>
          </a:xfrm>
        </p:spPr>
        <p:txBody>
          <a:bodyPr vert="horz" lIns="91440" tIns="45720" rIns="91440" bIns="45720" rtlCol="0" anchor="b">
            <a:normAutofit/>
          </a:bodyPr>
          <a:lstStyle/>
          <a:p>
            <a:r>
              <a:rPr lang="en-US" sz="6600">
                <a:solidFill>
                  <a:srgbClr val="FFFFFF"/>
                </a:solidFill>
              </a:rPr>
              <a:t>Housing Needs in the Bellingen Shire</a:t>
            </a:r>
          </a:p>
        </p:txBody>
      </p:sp>
      <p:sp>
        <p:nvSpPr>
          <p:cNvPr id="3" name="Subtitle 2">
            <a:extLst>
              <a:ext uri="{FF2B5EF4-FFF2-40B4-BE49-F238E27FC236}">
                <a16:creationId xmlns:a16="http://schemas.microsoft.com/office/drawing/2014/main" id="{F7278A40-9642-2CC1-0D27-49A0B2DE8B83}"/>
              </a:ext>
            </a:extLst>
          </p:cNvPr>
          <p:cNvSpPr>
            <a:spLocks noGrp="1"/>
          </p:cNvSpPr>
          <p:nvPr>
            <p:ph type="subTitle" idx="1"/>
          </p:nvPr>
        </p:nvSpPr>
        <p:spPr>
          <a:xfrm>
            <a:off x="1527048" y="4599432"/>
            <a:ext cx="9144000" cy="1536192"/>
          </a:xfrm>
        </p:spPr>
        <p:txBody>
          <a:bodyPr vert="horz" lIns="91440" tIns="45720" rIns="91440" bIns="45720" rtlCol="0">
            <a:normAutofit/>
          </a:bodyPr>
          <a:lstStyle/>
          <a:p>
            <a:r>
              <a:rPr lang="en-US">
                <a:solidFill>
                  <a:srgbClr val="FFFFFF"/>
                </a:solidFill>
              </a:rPr>
              <a:t>Headlines and Trends from the Needs Mapping 2022 project</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EBBB6E-F000-205C-D149-A43D06EA5E04}"/>
              </a:ext>
            </a:extLst>
          </p:cNvPr>
          <p:cNvSpPr txBox="1"/>
          <p:nvPr/>
        </p:nvSpPr>
        <p:spPr>
          <a:xfrm>
            <a:off x="239802" y="5319570"/>
            <a:ext cx="7697298" cy="1323439"/>
          </a:xfrm>
          <a:prstGeom prst="rect">
            <a:avLst/>
          </a:prstGeom>
          <a:noFill/>
        </p:spPr>
        <p:txBody>
          <a:bodyPr wrap="square" lIns="91440" tIns="45720" rIns="91440" bIns="45720" rtlCol="0" anchor="t">
            <a:spAutoFit/>
          </a:bodyPr>
          <a:lstStyle/>
          <a:p>
            <a:pPr>
              <a:spcAft>
                <a:spcPts val="600"/>
              </a:spcAft>
            </a:pPr>
            <a:r>
              <a:rPr lang="en-AU" sz="1200" dirty="0">
                <a:ea typeface="+mn-lt"/>
                <a:cs typeface="+mn-lt"/>
              </a:rPr>
              <a:t>This project was partly funded by the Bellingen Shire Council Ring of Resilience initiative </a:t>
            </a:r>
            <a:endParaRPr lang="en-US" sz="1200">
              <a:ea typeface="+mn-lt"/>
              <a:cs typeface="+mn-lt"/>
            </a:endParaRPr>
          </a:p>
          <a:p>
            <a:pPr>
              <a:spcAft>
                <a:spcPts val="600"/>
              </a:spcAft>
            </a:pPr>
            <a:r>
              <a:rPr lang="en-AU" sz="1200" dirty="0">
                <a:ea typeface="+mn-lt"/>
                <a:cs typeface="+mn-lt"/>
              </a:rPr>
              <a:t>which is a Bushfire Local Economic Recovery Fund project funded through the joint </a:t>
            </a:r>
            <a:endParaRPr lang="en-US" sz="1200">
              <a:ea typeface="+mn-lt"/>
              <a:cs typeface="+mn-lt"/>
            </a:endParaRPr>
          </a:p>
          <a:p>
            <a:pPr>
              <a:spcAft>
                <a:spcPts val="600"/>
              </a:spcAft>
            </a:pPr>
            <a:r>
              <a:rPr lang="en-AU" sz="1200" dirty="0">
                <a:ea typeface="+mn-lt"/>
                <a:cs typeface="+mn-lt"/>
              </a:rPr>
              <a:t>Commonwealth/State Disaster Recovery Funding Arrangements. Although funding for </a:t>
            </a:r>
            <a:endParaRPr lang="en-US" sz="1200">
              <a:ea typeface="+mn-lt"/>
              <a:cs typeface="+mn-lt"/>
            </a:endParaRPr>
          </a:p>
          <a:p>
            <a:pPr>
              <a:spcAft>
                <a:spcPts val="600"/>
              </a:spcAft>
            </a:pPr>
            <a:r>
              <a:rPr lang="en-AU" sz="1200" dirty="0">
                <a:ea typeface="+mn-lt"/>
                <a:cs typeface="+mn-lt"/>
              </a:rPr>
              <a:t>this product has been provided by both the Australian and NSW Governments, the material </a:t>
            </a:r>
            <a:endParaRPr lang="en-US" sz="1200">
              <a:ea typeface="+mn-lt"/>
              <a:cs typeface="+mn-lt"/>
            </a:endParaRPr>
          </a:p>
          <a:p>
            <a:pPr>
              <a:spcAft>
                <a:spcPts val="600"/>
              </a:spcAft>
            </a:pPr>
            <a:r>
              <a:rPr lang="en-AU" sz="1200" dirty="0">
                <a:ea typeface="+mn-lt"/>
                <a:cs typeface="+mn-lt"/>
              </a:rPr>
              <a:t>contained and produced by HMAG does not necessarily represent the views of either government.</a:t>
            </a:r>
            <a:endParaRPr lang="en-US" sz="1200" dirty="0">
              <a:cs typeface="Calibri"/>
            </a:endParaRPr>
          </a:p>
        </p:txBody>
      </p:sp>
    </p:spTree>
    <p:extLst>
      <p:ext uri="{BB962C8B-B14F-4D97-AF65-F5344CB8AC3E}">
        <p14:creationId xmlns:p14="http://schemas.microsoft.com/office/powerpoint/2010/main" val="36297724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0B45B-A69F-2CE5-3C2D-83BBF6DA3A5C}"/>
              </a:ext>
            </a:extLst>
          </p:cNvPr>
          <p:cNvSpPr>
            <a:spLocks noGrp="1"/>
          </p:cNvSpPr>
          <p:nvPr>
            <p:ph type="title"/>
          </p:nvPr>
        </p:nvSpPr>
        <p:spPr>
          <a:xfrm>
            <a:off x="524741" y="620392"/>
            <a:ext cx="3808268" cy="5504688"/>
          </a:xfrm>
        </p:spPr>
        <p:txBody>
          <a:bodyPr>
            <a:normAutofit/>
          </a:bodyPr>
          <a:lstStyle/>
          <a:p>
            <a:r>
              <a:rPr lang="en-GB" sz="6000">
                <a:solidFill>
                  <a:schemeClr val="bg1"/>
                </a:solidFill>
                <a:cs typeface="Calibri Light"/>
              </a:rPr>
              <a:t>Quick headlines...</a:t>
            </a:r>
            <a:endParaRPr lang="en-GB" sz="6000">
              <a:solidFill>
                <a:schemeClr val="bg1"/>
              </a:solidFill>
            </a:endParaRPr>
          </a:p>
        </p:txBody>
      </p:sp>
      <p:graphicFrame>
        <p:nvGraphicFramePr>
          <p:cNvPr id="5" name="Content Placeholder 2">
            <a:extLst>
              <a:ext uri="{FF2B5EF4-FFF2-40B4-BE49-F238E27FC236}">
                <a16:creationId xmlns:a16="http://schemas.microsoft.com/office/drawing/2014/main" id="{189DAB4C-029A-4201-80F1-B7B8B0442C56}"/>
              </a:ext>
            </a:extLst>
          </p:cNvPr>
          <p:cNvGraphicFramePr>
            <a:graphicFrameLocks noGrp="1"/>
          </p:cNvGraphicFramePr>
          <p:nvPr>
            <p:ph idx="1"/>
            <p:extLst>
              <p:ext uri="{D42A27DB-BD31-4B8C-83A1-F6EECF244321}">
                <p14:modId xmlns:p14="http://schemas.microsoft.com/office/powerpoint/2010/main" val="183631041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133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6F0AF8-559B-BBDE-AA69-570A688278AD}"/>
              </a:ext>
            </a:extLst>
          </p:cNvPr>
          <p:cNvSpPr>
            <a:spLocks noGrp="1"/>
          </p:cNvSpPr>
          <p:nvPr>
            <p:ph type="ctrTitle"/>
          </p:nvPr>
        </p:nvSpPr>
        <p:spPr>
          <a:xfrm>
            <a:off x="1524003" y="1999615"/>
            <a:ext cx="9144000" cy="2764028"/>
          </a:xfrm>
        </p:spPr>
        <p:txBody>
          <a:bodyPr anchor="ctr">
            <a:normAutofit/>
          </a:bodyPr>
          <a:lstStyle/>
          <a:p>
            <a:r>
              <a:rPr lang="en-GB" sz="7200">
                <a:cs typeface="Calibri Light"/>
              </a:rPr>
              <a:t>Renters</a:t>
            </a:r>
            <a:endParaRPr lang="en-GB" sz="7200"/>
          </a:p>
        </p:txBody>
      </p:sp>
      <p:sp>
        <p:nvSpPr>
          <p:cNvPr id="3" name="Content Placeholder 2">
            <a:extLst>
              <a:ext uri="{FF2B5EF4-FFF2-40B4-BE49-F238E27FC236}">
                <a16:creationId xmlns:a16="http://schemas.microsoft.com/office/drawing/2014/main" id="{E263BE9E-B6A3-3F6B-1BAD-F8B610A1ACC7}"/>
              </a:ext>
            </a:extLst>
          </p:cNvPr>
          <p:cNvSpPr>
            <a:spLocks noGrp="1"/>
          </p:cNvSpPr>
          <p:nvPr>
            <p:ph type="subTitle" idx="1"/>
          </p:nvPr>
        </p:nvSpPr>
        <p:spPr>
          <a:xfrm>
            <a:off x="1966912" y="5645150"/>
            <a:ext cx="8258176" cy="631825"/>
          </a:xfrm>
        </p:spPr>
        <p:txBody>
          <a:bodyPr anchor="ctr">
            <a:normAutofit/>
          </a:bodyPr>
          <a:lstStyle/>
          <a:p>
            <a:endParaRPr lang="en-GB" sz="2800"/>
          </a:p>
        </p:txBody>
      </p:sp>
      <p:sp>
        <p:nvSpPr>
          <p:cNvPr id="30" name="Rectangle 2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0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4638902-87A8-440D-FC8D-D491A3C98106}"/>
              </a:ext>
            </a:extLst>
          </p:cNvPr>
          <p:cNvPicPr>
            <a:picLocks noChangeAspect="1"/>
          </p:cNvPicPr>
          <p:nvPr/>
        </p:nvPicPr>
        <p:blipFill rotWithShape="1">
          <a:blip r:embed="rId3">
            <a:alphaModFix amt="40000"/>
          </a:blip>
          <a:srcRect l="10262" r="10261" b="-1"/>
          <a:stretch/>
        </p:blipFill>
        <p:spPr>
          <a:xfrm>
            <a:off x="20" y="10"/>
            <a:ext cx="8450297" cy="6857990"/>
          </a:xfrm>
          <a:prstGeom prst="rect">
            <a:avLst/>
          </a:prstGeom>
        </p:spPr>
      </p:pic>
      <p:sp>
        <p:nvSpPr>
          <p:cNvPr id="2" name="Title 1">
            <a:extLst>
              <a:ext uri="{FF2B5EF4-FFF2-40B4-BE49-F238E27FC236}">
                <a16:creationId xmlns:a16="http://schemas.microsoft.com/office/drawing/2014/main" id="{9C9C3318-B6EF-9C4B-45B7-010A7238415A}"/>
              </a:ext>
            </a:extLst>
          </p:cNvPr>
          <p:cNvSpPr>
            <a:spLocks noGrp="1"/>
          </p:cNvSpPr>
          <p:nvPr>
            <p:ph type="title"/>
          </p:nvPr>
        </p:nvSpPr>
        <p:spPr>
          <a:xfrm>
            <a:off x="838201" y="365125"/>
            <a:ext cx="5251316" cy="1627636"/>
          </a:xfrm>
        </p:spPr>
        <p:txBody>
          <a:bodyPr>
            <a:normAutofit/>
          </a:bodyPr>
          <a:lstStyle/>
          <a:p>
            <a:r>
              <a:rPr lang="en-AU">
                <a:solidFill>
                  <a:srgbClr val="FFFFFF"/>
                </a:solidFill>
              </a:rPr>
              <a:t>Renters... </a:t>
            </a:r>
          </a:p>
        </p:txBody>
      </p:sp>
      <p:pic>
        <p:nvPicPr>
          <p:cNvPr id="10" name="Picture 10" descr="Person standing indoors, holding clipboard with formal document, handing keys to smiling couple">
            <a:extLst>
              <a:ext uri="{FF2B5EF4-FFF2-40B4-BE49-F238E27FC236}">
                <a16:creationId xmlns:a16="http://schemas.microsoft.com/office/drawing/2014/main" id="{8835F71A-BE28-56D1-2BFA-97AE7B477A60}"/>
              </a:ext>
            </a:extLst>
          </p:cNvPr>
          <p:cNvPicPr>
            <a:picLocks noChangeAspect="1"/>
          </p:cNvPicPr>
          <p:nvPr/>
        </p:nvPicPr>
        <p:blipFill rotWithShape="1">
          <a:blip r:embed="rId4"/>
          <a:srcRect l="31107" r="10855"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15" name="Content Placeholder 2">
            <a:extLst>
              <a:ext uri="{FF2B5EF4-FFF2-40B4-BE49-F238E27FC236}">
                <a16:creationId xmlns:a16="http://schemas.microsoft.com/office/drawing/2014/main" id="{E6B1E545-17BD-1658-1A66-6E67B73EAC5D}"/>
              </a:ext>
            </a:extLst>
          </p:cNvPr>
          <p:cNvGraphicFramePr>
            <a:graphicFrameLocks noGrp="1"/>
          </p:cNvGraphicFramePr>
          <p:nvPr>
            <p:ph idx="1"/>
            <p:extLst>
              <p:ext uri="{D42A27DB-BD31-4B8C-83A1-F6EECF244321}">
                <p14:modId xmlns:p14="http://schemas.microsoft.com/office/powerpoint/2010/main" val="1591058761"/>
              </p:ext>
            </p:extLst>
          </p:nvPr>
        </p:nvGraphicFramePr>
        <p:xfrm>
          <a:off x="300318" y="1511574"/>
          <a:ext cx="6143620" cy="50419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902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Rectangle 61">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8909E43-3531-0BF4-884B-7F2D7BA9B27F}"/>
              </a:ext>
            </a:extLst>
          </p:cNvPr>
          <p:cNvSpPr>
            <a:spLocks noGrp="1"/>
          </p:cNvSpPr>
          <p:nvPr>
            <p:ph type="title"/>
          </p:nvPr>
        </p:nvSpPr>
        <p:spPr>
          <a:xfrm>
            <a:off x="964760" y="804328"/>
            <a:ext cx="6091312" cy="1205821"/>
          </a:xfrm>
        </p:spPr>
        <p:txBody>
          <a:bodyPr>
            <a:normAutofit/>
          </a:bodyPr>
          <a:lstStyle/>
          <a:p>
            <a:r>
              <a:rPr lang="en-US" sz="4000" b="1">
                <a:solidFill>
                  <a:srgbClr val="FEFFFF"/>
                </a:solidFill>
              </a:rPr>
              <a:t>The cost of renting...</a:t>
            </a:r>
            <a:br>
              <a:rPr lang="en-US" sz="4000">
                <a:solidFill>
                  <a:srgbClr val="FEFFFF"/>
                </a:solidFill>
              </a:rPr>
            </a:br>
            <a:r>
              <a:rPr lang="en-US" sz="4000">
                <a:solidFill>
                  <a:srgbClr val="FEFFFF"/>
                </a:solidFill>
                <a:ea typeface="+mj-lt"/>
                <a:cs typeface="+mj-lt"/>
              </a:rPr>
              <a:t>Average rent is now $550pw</a:t>
            </a:r>
            <a:endParaRPr lang="en-US" sz="4000">
              <a:solidFill>
                <a:srgbClr val="FEFFFF"/>
              </a:solidFill>
              <a:cs typeface="Calibri Light"/>
            </a:endParaRPr>
          </a:p>
        </p:txBody>
      </p:sp>
      <p:sp>
        <p:nvSpPr>
          <p:cNvPr id="9" name="Content Placeholder 8">
            <a:extLst>
              <a:ext uri="{FF2B5EF4-FFF2-40B4-BE49-F238E27FC236}">
                <a16:creationId xmlns:a16="http://schemas.microsoft.com/office/drawing/2014/main" id="{8554D890-F41D-0E8B-9888-75CD6EA5C289}"/>
              </a:ext>
            </a:extLst>
          </p:cNvPr>
          <p:cNvSpPr>
            <a:spLocks noGrp="1"/>
          </p:cNvSpPr>
          <p:nvPr>
            <p:ph idx="1"/>
          </p:nvPr>
        </p:nvSpPr>
        <p:spPr>
          <a:xfrm>
            <a:off x="1282189" y="2494450"/>
            <a:ext cx="6392447" cy="4101041"/>
          </a:xfrm>
        </p:spPr>
        <p:txBody>
          <a:bodyPr vert="horz" lIns="91440" tIns="45720" rIns="91440" bIns="45720" rtlCol="0" anchor="t">
            <a:normAutofit/>
          </a:bodyPr>
          <a:lstStyle/>
          <a:p>
            <a:pPr marL="0" indent="0">
              <a:buNone/>
            </a:pPr>
            <a:r>
              <a:rPr lang="en-US" sz="1700" dirty="0">
                <a:ea typeface="+mn-lt"/>
                <a:cs typeface="+mn-lt"/>
              </a:rPr>
              <a:t>When asked about the </a:t>
            </a:r>
            <a:r>
              <a:rPr lang="en-US" sz="1700" b="1" dirty="0">
                <a:ea typeface="+mn-lt"/>
                <a:cs typeface="+mn-lt"/>
              </a:rPr>
              <a:t>impact of high housing costs</a:t>
            </a:r>
            <a:r>
              <a:rPr lang="en-US" sz="1700" dirty="0">
                <a:ea typeface="+mn-lt"/>
                <a:cs typeface="+mn-lt"/>
              </a:rPr>
              <a:t>, the responses from renters were: </a:t>
            </a:r>
            <a:endParaRPr lang="en-US" sz="1700" dirty="0">
              <a:cs typeface="Calibri"/>
            </a:endParaRPr>
          </a:p>
          <a:p>
            <a:r>
              <a:rPr lang="en-US" sz="1700" dirty="0">
                <a:ea typeface="+mn-lt"/>
                <a:cs typeface="+mn-lt"/>
              </a:rPr>
              <a:t>It impacts on my </a:t>
            </a:r>
            <a:r>
              <a:rPr lang="en-US" sz="1700" b="1" dirty="0">
                <a:ea typeface="+mn-lt"/>
                <a:cs typeface="+mn-lt"/>
              </a:rPr>
              <a:t>mental health and wellbeing</a:t>
            </a:r>
            <a:r>
              <a:rPr lang="en-US" sz="1700" dirty="0">
                <a:ea typeface="+mn-lt"/>
                <a:cs typeface="+mn-lt"/>
              </a:rPr>
              <a:t> (81%)</a:t>
            </a:r>
            <a:endParaRPr lang="en-US" sz="1700" dirty="0"/>
          </a:p>
          <a:p>
            <a:r>
              <a:rPr lang="en-US" sz="1700" dirty="0">
                <a:ea typeface="+mn-lt"/>
                <a:cs typeface="+mn-lt"/>
              </a:rPr>
              <a:t>I cut back on other </a:t>
            </a:r>
            <a:r>
              <a:rPr lang="en-US" sz="1700" b="1" dirty="0">
                <a:ea typeface="+mn-lt"/>
                <a:cs typeface="+mn-lt"/>
              </a:rPr>
              <a:t>essentials like food and healthcare</a:t>
            </a:r>
            <a:r>
              <a:rPr lang="en-US" sz="1700" dirty="0">
                <a:ea typeface="+mn-lt"/>
                <a:cs typeface="+mn-lt"/>
              </a:rPr>
              <a:t> (79%)</a:t>
            </a:r>
            <a:endParaRPr lang="en-US" sz="1700" dirty="0"/>
          </a:p>
          <a:p>
            <a:r>
              <a:rPr lang="en-US" sz="1700" dirty="0">
                <a:ea typeface="+mn-lt"/>
                <a:cs typeface="+mn-lt"/>
              </a:rPr>
              <a:t>I draw on my super or other </a:t>
            </a:r>
            <a:r>
              <a:rPr lang="en-US" sz="1700" b="1" dirty="0">
                <a:ea typeface="+mn-lt"/>
                <a:cs typeface="+mn-lt"/>
              </a:rPr>
              <a:t>savings</a:t>
            </a:r>
            <a:r>
              <a:rPr lang="en-US" sz="1700" dirty="0">
                <a:ea typeface="+mn-lt"/>
                <a:cs typeface="+mn-lt"/>
              </a:rPr>
              <a:t> (58%)</a:t>
            </a:r>
          </a:p>
          <a:p>
            <a:r>
              <a:rPr lang="en-US" sz="1700" dirty="0">
                <a:ea typeface="+mn-lt"/>
                <a:cs typeface="+mn-lt"/>
              </a:rPr>
              <a:t>I worry about </a:t>
            </a:r>
            <a:r>
              <a:rPr lang="en-US" sz="1700" b="1" dirty="0">
                <a:ea typeface="+mn-lt"/>
                <a:cs typeface="+mn-lt"/>
              </a:rPr>
              <a:t>falling behind</a:t>
            </a:r>
            <a:r>
              <a:rPr lang="en-US" sz="1700" dirty="0">
                <a:ea typeface="+mn-lt"/>
                <a:cs typeface="+mn-lt"/>
              </a:rPr>
              <a:t> on my rent (48%)</a:t>
            </a:r>
          </a:p>
          <a:p>
            <a:r>
              <a:rPr lang="en-US" sz="1700" dirty="0">
                <a:ea typeface="+mn-lt"/>
                <a:cs typeface="+mn-lt"/>
              </a:rPr>
              <a:t>I rely on assistance from community services and/or local </a:t>
            </a:r>
            <a:r>
              <a:rPr lang="en-US" sz="1700" b="1" dirty="0">
                <a:ea typeface="+mn-lt"/>
                <a:cs typeface="+mn-lt"/>
              </a:rPr>
              <a:t>charities like food bank</a:t>
            </a:r>
            <a:r>
              <a:rPr lang="en-US" sz="1700" dirty="0">
                <a:ea typeface="+mn-lt"/>
                <a:cs typeface="+mn-lt"/>
              </a:rPr>
              <a:t> (35%)</a:t>
            </a:r>
            <a:endParaRPr lang="en-US" sz="1700" dirty="0"/>
          </a:p>
          <a:p>
            <a:r>
              <a:rPr lang="en-US" sz="1700" dirty="0">
                <a:ea typeface="+mn-lt"/>
                <a:cs typeface="+mn-lt"/>
              </a:rPr>
              <a:t>It impacts on my ability to maintain </a:t>
            </a:r>
            <a:r>
              <a:rPr lang="en-US" sz="1700" b="1" dirty="0">
                <a:ea typeface="+mn-lt"/>
                <a:cs typeface="+mn-lt"/>
              </a:rPr>
              <a:t>employment</a:t>
            </a:r>
            <a:r>
              <a:rPr lang="en-US" sz="1700" dirty="0">
                <a:ea typeface="+mn-lt"/>
                <a:cs typeface="+mn-lt"/>
              </a:rPr>
              <a:t> in the area (23%)</a:t>
            </a:r>
          </a:p>
          <a:p>
            <a:endParaRPr lang="en-US" sz="1700">
              <a:cs typeface="Calibri" panose="020F0502020204030204"/>
            </a:endParaRPr>
          </a:p>
        </p:txBody>
      </p:sp>
      <p:pic>
        <p:nvPicPr>
          <p:cNvPr id="5" name="Content Placeholder 4" descr="Chart&#10;&#10;Description automatically generated with medium confidence">
            <a:extLst>
              <a:ext uri="{FF2B5EF4-FFF2-40B4-BE49-F238E27FC236}">
                <a16:creationId xmlns:a16="http://schemas.microsoft.com/office/drawing/2014/main" id="{AF86CB3F-B6F6-EE78-3085-FA24FC320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730" y="840839"/>
            <a:ext cx="3979901" cy="2705033"/>
          </a:xfrm>
          <a:prstGeom prst="rect">
            <a:avLst/>
          </a:prstGeom>
        </p:spPr>
      </p:pic>
      <p:pic>
        <p:nvPicPr>
          <p:cNvPr id="3" name="Picture 3" descr="Chart, pie chart&#10;&#10;Description automatically generated">
            <a:extLst>
              <a:ext uri="{FF2B5EF4-FFF2-40B4-BE49-F238E27FC236}">
                <a16:creationId xmlns:a16="http://schemas.microsoft.com/office/drawing/2014/main" id="{70E3305A-E015-BBED-CFC0-25EFEE0572AB}"/>
              </a:ext>
            </a:extLst>
          </p:cNvPr>
          <p:cNvPicPr>
            <a:picLocks noChangeAspect="1"/>
          </p:cNvPicPr>
          <p:nvPr/>
        </p:nvPicPr>
        <p:blipFill>
          <a:blip r:embed="rId4"/>
          <a:stretch>
            <a:fillRect/>
          </a:stretch>
        </p:blipFill>
        <p:spPr>
          <a:xfrm>
            <a:off x="7764730" y="3547508"/>
            <a:ext cx="4030640" cy="2729870"/>
          </a:xfrm>
          <a:prstGeom prst="rect">
            <a:avLst/>
          </a:prstGeom>
        </p:spPr>
      </p:pic>
    </p:spTree>
    <p:extLst>
      <p:ext uri="{BB962C8B-B14F-4D97-AF65-F5344CB8AC3E}">
        <p14:creationId xmlns:p14="http://schemas.microsoft.com/office/powerpoint/2010/main" val="389503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79F0BA-00DF-0A19-267C-C7428985E15C}"/>
              </a:ext>
            </a:extLst>
          </p:cNvPr>
          <p:cNvPicPr>
            <a:picLocks noChangeAspect="1"/>
          </p:cNvPicPr>
          <p:nvPr/>
        </p:nvPicPr>
        <p:blipFill rotWithShape="1">
          <a:blip r:embed="rId3">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26EF9B3-AFFB-74A4-C82D-EB20CA15C1BC}"/>
              </a:ext>
            </a:extLst>
          </p:cNvPr>
          <p:cNvSpPr>
            <a:spLocks noGrp="1"/>
          </p:cNvSpPr>
          <p:nvPr>
            <p:ph type="title"/>
          </p:nvPr>
        </p:nvSpPr>
        <p:spPr>
          <a:xfrm>
            <a:off x="838200" y="365125"/>
            <a:ext cx="10515600" cy="1325563"/>
          </a:xfrm>
        </p:spPr>
        <p:txBody>
          <a:bodyPr>
            <a:normAutofit/>
          </a:bodyPr>
          <a:lstStyle/>
          <a:p>
            <a:r>
              <a:rPr lang="en-US" sz="5400">
                <a:solidFill>
                  <a:srgbClr val="FFFFFF"/>
                </a:solidFill>
              </a:rPr>
              <a:t>The Bellingen Shuffle...</a:t>
            </a:r>
          </a:p>
        </p:txBody>
      </p:sp>
      <p:sp>
        <p:nvSpPr>
          <p:cNvPr id="24"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36BC04E-601F-D77A-0FCA-E0CD668534A8}"/>
              </a:ext>
            </a:extLst>
          </p:cNvPr>
          <p:cNvGraphicFramePr>
            <a:graphicFrameLocks noGrp="1"/>
          </p:cNvGraphicFramePr>
          <p:nvPr>
            <p:ph idx="1"/>
            <p:extLst>
              <p:ext uri="{D42A27DB-BD31-4B8C-83A1-F6EECF244321}">
                <p14:modId xmlns:p14="http://schemas.microsoft.com/office/powerpoint/2010/main" val="1420640911"/>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a:extLst>
              <a:ext uri="{FF2B5EF4-FFF2-40B4-BE49-F238E27FC236}">
                <a16:creationId xmlns:a16="http://schemas.microsoft.com/office/drawing/2014/main" id="{9335501D-F41F-2F77-DCB5-CDD187386006}"/>
              </a:ext>
            </a:extLst>
          </p:cNvPr>
          <p:cNvSpPr txBox="1"/>
          <p:nvPr/>
        </p:nvSpPr>
        <p:spPr>
          <a:xfrm>
            <a:off x="757517" y="6208058"/>
            <a:ext cx="108131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cs typeface="Calibri"/>
              </a:rPr>
              <a:t>*Refers to a series of short to medium term rentals often 'shuffling' through the small number of rental properties in the area.  </a:t>
            </a:r>
            <a:endParaRPr lang="en-GB" dirty="0">
              <a:solidFill>
                <a:srgbClr val="FFFFFF"/>
              </a:solidFill>
            </a:endParaRPr>
          </a:p>
        </p:txBody>
      </p:sp>
    </p:spTree>
    <p:extLst>
      <p:ext uri="{BB962C8B-B14F-4D97-AF65-F5344CB8AC3E}">
        <p14:creationId xmlns:p14="http://schemas.microsoft.com/office/powerpoint/2010/main" val="246618115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011EC-0871-93E2-4DF9-DF7D51024288}"/>
              </a:ext>
            </a:extLst>
          </p:cNvPr>
          <p:cNvSpPr>
            <a:spLocks noGrp="1"/>
          </p:cNvSpPr>
          <p:nvPr>
            <p:ph type="title"/>
          </p:nvPr>
        </p:nvSpPr>
        <p:spPr>
          <a:xfrm>
            <a:off x="643467" y="321734"/>
            <a:ext cx="10905066" cy="1135737"/>
          </a:xfrm>
        </p:spPr>
        <p:txBody>
          <a:bodyPr>
            <a:normAutofit/>
          </a:bodyPr>
          <a:lstStyle/>
          <a:p>
            <a:r>
              <a:rPr lang="en-US" sz="3600"/>
              <a:t>“I have no bargaining power…”</a:t>
            </a:r>
          </a:p>
        </p:txBody>
      </p:sp>
      <p:pic>
        <p:nvPicPr>
          <p:cNvPr id="6" name="Picture 5">
            <a:extLst>
              <a:ext uri="{FF2B5EF4-FFF2-40B4-BE49-F238E27FC236}">
                <a16:creationId xmlns:a16="http://schemas.microsoft.com/office/drawing/2014/main" id="{4ACAC239-F040-23AB-0AD3-C4DF1CC38BF4}"/>
              </a:ext>
            </a:extLst>
          </p:cNvPr>
          <p:cNvPicPr>
            <a:picLocks noChangeAspect="1"/>
          </p:cNvPicPr>
          <p:nvPr/>
        </p:nvPicPr>
        <p:blipFill rotWithShape="1">
          <a:blip r:embed="rId3"/>
          <a:srcRect l="20798" r="19064"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1B89512-33F9-CB3B-4A60-EE0D98A50959}"/>
              </a:ext>
            </a:extLst>
          </p:cNvPr>
          <p:cNvGraphicFramePr>
            <a:graphicFrameLocks noGrp="1"/>
          </p:cNvGraphicFramePr>
          <p:nvPr>
            <p:ph idx="1"/>
            <p:extLst>
              <p:ext uri="{D42A27DB-BD31-4B8C-83A1-F6EECF244321}">
                <p14:modId xmlns:p14="http://schemas.microsoft.com/office/powerpoint/2010/main" val="1611018943"/>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136553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E8B504-345C-82E8-336A-0F11C6EA9345}"/>
              </a:ext>
            </a:extLst>
          </p:cNvPr>
          <p:cNvSpPr>
            <a:spLocks noGrp="1"/>
          </p:cNvSpPr>
          <p:nvPr>
            <p:ph type="ctrTitle"/>
          </p:nvPr>
        </p:nvSpPr>
        <p:spPr>
          <a:xfrm>
            <a:off x="1524003" y="1999615"/>
            <a:ext cx="9144000" cy="2764028"/>
          </a:xfrm>
        </p:spPr>
        <p:txBody>
          <a:bodyPr anchor="ctr">
            <a:normAutofit/>
          </a:bodyPr>
          <a:lstStyle/>
          <a:p>
            <a:r>
              <a:rPr lang="en-GB" sz="7200">
                <a:cs typeface="Calibri Light"/>
              </a:rPr>
              <a:t>AirBNB</a:t>
            </a:r>
            <a:endParaRPr lang="en-GB" sz="7200"/>
          </a:p>
        </p:txBody>
      </p:sp>
      <p:sp>
        <p:nvSpPr>
          <p:cNvPr id="3" name="Subtitle 2">
            <a:extLst>
              <a:ext uri="{FF2B5EF4-FFF2-40B4-BE49-F238E27FC236}">
                <a16:creationId xmlns:a16="http://schemas.microsoft.com/office/drawing/2014/main" id="{F7EED02A-7E4C-EC67-98B2-39EB98F93BF7}"/>
              </a:ext>
            </a:extLst>
          </p:cNvPr>
          <p:cNvSpPr>
            <a:spLocks noGrp="1"/>
          </p:cNvSpPr>
          <p:nvPr>
            <p:ph type="subTitle" idx="1"/>
          </p:nvPr>
        </p:nvSpPr>
        <p:spPr>
          <a:xfrm>
            <a:off x="1966912" y="5645150"/>
            <a:ext cx="8258176" cy="631825"/>
          </a:xfrm>
        </p:spPr>
        <p:txBody>
          <a:bodyPr vert="horz" lIns="91440" tIns="45720" rIns="91440" bIns="45720" rtlCol="0" anchor="ctr">
            <a:normAutofit/>
          </a:bodyPr>
          <a:lstStyle/>
          <a:p>
            <a:endParaRPr lang="en-GB" sz="2800">
              <a:cs typeface="Calibri"/>
            </a:endParaRPr>
          </a:p>
        </p:txBody>
      </p:sp>
      <p:sp>
        <p:nvSpPr>
          <p:cNvPr id="43" name="Rectangle 4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5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96665A6B-E438-BEE1-F4DF-1AE44D1E6BB9}"/>
              </a:ext>
            </a:extLst>
          </p:cNvPr>
          <p:cNvPicPr>
            <a:picLocks noChangeAspect="1"/>
          </p:cNvPicPr>
          <p:nvPr/>
        </p:nvPicPr>
        <p:blipFill rotWithShape="1">
          <a:blip r:embed="rId3"/>
          <a:srcRect l="9600" r="3290" b="1"/>
          <a:stretch/>
        </p:blipFill>
        <p:spPr>
          <a:xfrm>
            <a:off x="20" y="10"/>
            <a:ext cx="12191979" cy="6857990"/>
          </a:xfrm>
          <a:prstGeom prst="rect">
            <a:avLst/>
          </a:prstGeom>
        </p:spPr>
      </p:pic>
      <p:sp useBgFill="1">
        <p:nvSpPr>
          <p:cNvPr id="18" name="Freeform: Shape 17">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2869E2-6A17-6F43-F8B9-99E0AA5446A3}"/>
              </a:ext>
            </a:extLst>
          </p:cNvPr>
          <p:cNvSpPr>
            <a:spLocks noGrp="1"/>
          </p:cNvSpPr>
          <p:nvPr>
            <p:ph type="title"/>
          </p:nvPr>
        </p:nvSpPr>
        <p:spPr>
          <a:xfrm>
            <a:off x="1287462" y="1768500"/>
            <a:ext cx="4382060" cy="887180"/>
          </a:xfrm>
        </p:spPr>
        <p:txBody>
          <a:bodyPr vert="horz" lIns="91440" tIns="45720" rIns="91440" bIns="45720" rtlCol="0" anchor="t">
            <a:noAutofit/>
          </a:bodyPr>
          <a:lstStyle/>
          <a:p>
            <a:r>
              <a:rPr lang="en-AU" sz="3200" b="1" dirty="0">
                <a:solidFill>
                  <a:schemeClr val="bg1"/>
                </a:solidFill>
              </a:rPr>
              <a:t>Inside </a:t>
            </a:r>
            <a:r>
              <a:rPr lang="en-AU" sz="3200" b="1" dirty="0" err="1">
                <a:solidFill>
                  <a:schemeClr val="bg1"/>
                </a:solidFill>
              </a:rPr>
              <a:t>AirBNB</a:t>
            </a:r>
            <a:r>
              <a:rPr lang="en-AU" sz="3200" b="1" dirty="0">
                <a:solidFill>
                  <a:schemeClr val="bg1"/>
                </a:solidFill>
              </a:rPr>
              <a:t> – a more informed conversation</a:t>
            </a:r>
          </a:p>
        </p:txBody>
      </p:sp>
      <p:sp>
        <p:nvSpPr>
          <p:cNvPr id="8" name="Content Placeholder 7">
            <a:extLst>
              <a:ext uri="{FF2B5EF4-FFF2-40B4-BE49-F238E27FC236}">
                <a16:creationId xmlns:a16="http://schemas.microsoft.com/office/drawing/2014/main" id="{82003241-5E4E-C68D-2FE3-1FE781CE1E0A}"/>
              </a:ext>
            </a:extLst>
          </p:cNvPr>
          <p:cNvSpPr>
            <a:spLocks noGrp="1"/>
          </p:cNvSpPr>
          <p:nvPr>
            <p:ph idx="1"/>
          </p:nvPr>
        </p:nvSpPr>
        <p:spPr>
          <a:xfrm>
            <a:off x="1287463" y="2926800"/>
            <a:ext cx="4391024" cy="2291086"/>
          </a:xfrm>
        </p:spPr>
        <p:txBody>
          <a:bodyPr vert="horz" lIns="91440" tIns="45720" rIns="91440" bIns="45720" rtlCol="0">
            <a:normAutofit/>
          </a:bodyPr>
          <a:lstStyle/>
          <a:p>
            <a:r>
              <a:rPr lang="en-US" sz="2000">
                <a:solidFill>
                  <a:schemeClr val="bg1">
                    <a:alpha val="80000"/>
                  </a:schemeClr>
                </a:solidFill>
                <a:cs typeface="Calibri"/>
              </a:rPr>
              <a:t>232 listings in Bellingen Shire</a:t>
            </a:r>
          </a:p>
          <a:p>
            <a:r>
              <a:rPr lang="en-US" sz="2000">
                <a:solidFill>
                  <a:schemeClr val="bg1">
                    <a:alpha val="80000"/>
                  </a:schemeClr>
                </a:solidFill>
                <a:cs typeface="Calibri"/>
              </a:rPr>
              <a:t>85.3% are entire home listings</a:t>
            </a:r>
          </a:p>
          <a:p>
            <a:r>
              <a:rPr lang="en-US" sz="2000">
                <a:solidFill>
                  <a:schemeClr val="bg1">
                    <a:alpha val="80000"/>
                  </a:schemeClr>
                </a:solidFill>
                <a:cs typeface="Calibri"/>
              </a:rPr>
              <a:t>Average price is $280 per night</a:t>
            </a:r>
          </a:p>
          <a:p>
            <a:r>
              <a:rPr lang="en-US" sz="2000">
                <a:solidFill>
                  <a:schemeClr val="bg1">
                    <a:alpha val="80000"/>
                  </a:schemeClr>
                </a:solidFill>
                <a:cs typeface="Calibri"/>
              </a:rPr>
              <a:t>Average income is $20,212</a:t>
            </a:r>
          </a:p>
          <a:p>
            <a:r>
              <a:rPr lang="en-US" sz="2000">
                <a:solidFill>
                  <a:schemeClr val="bg1">
                    <a:alpha val="80000"/>
                  </a:schemeClr>
                </a:solidFill>
                <a:cs typeface="Calibri"/>
              </a:rPr>
              <a:t>Average income for 'frequently booked' is $33,611</a:t>
            </a:r>
          </a:p>
        </p:txBody>
      </p:sp>
      <p:sp>
        <p:nvSpPr>
          <p:cNvPr id="20" name="Freeform: Shape 19">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FFA17ED-409D-736B-3911-A0D6266962DE}"/>
              </a:ext>
            </a:extLst>
          </p:cNvPr>
          <p:cNvSpPr txBox="1"/>
          <p:nvPr/>
        </p:nvSpPr>
        <p:spPr>
          <a:xfrm>
            <a:off x="2081891" y="5211536"/>
            <a:ext cx="24533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hlinkClick r:id="rId5"/>
              </a:rPr>
              <a:t>Inside Airbnb: Mid North Coast</a:t>
            </a:r>
            <a:endParaRPr lang="en-GB"/>
          </a:p>
        </p:txBody>
      </p:sp>
    </p:spTree>
    <p:extLst>
      <p:ext uri="{BB962C8B-B14F-4D97-AF65-F5344CB8AC3E}">
        <p14:creationId xmlns:p14="http://schemas.microsoft.com/office/powerpoint/2010/main" val="237955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ED340-8A06-B670-9FF3-9514801EF37D}"/>
              </a:ext>
            </a:extLst>
          </p:cNvPr>
          <p:cNvSpPr>
            <a:spLocks noGrp="1"/>
          </p:cNvSpPr>
          <p:nvPr>
            <p:ph type="title"/>
          </p:nvPr>
        </p:nvSpPr>
        <p:spPr>
          <a:xfrm>
            <a:off x="589560" y="856180"/>
            <a:ext cx="4560584" cy="1128068"/>
          </a:xfrm>
        </p:spPr>
        <p:txBody>
          <a:bodyPr anchor="ctr">
            <a:normAutofit/>
          </a:bodyPr>
          <a:lstStyle/>
          <a:p>
            <a:r>
              <a:rPr lang="en-GB" sz="3700">
                <a:cs typeface="Calibri Light"/>
              </a:rPr>
              <a:t>AirBNB - What are we seeing...</a:t>
            </a:r>
            <a:endParaRPr lang="en-GB" sz="3700"/>
          </a:p>
        </p:txBody>
      </p:sp>
      <p:grpSp>
        <p:nvGrpSpPr>
          <p:cNvPr id="31" name="Group 2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7CC2BF-DC87-96A1-6165-8F304E02F740}"/>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GB" sz="1700" dirty="0">
                <a:cs typeface="Calibri"/>
              </a:rPr>
              <a:t>Some people are making large annual incomes via </a:t>
            </a:r>
            <a:r>
              <a:rPr lang="en-GB" sz="1700">
                <a:cs typeface="Calibri"/>
              </a:rPr>
              <a:t>AirBNB</a:t>
            </a:r>
            <a:r>
              <a:rPr lang="en-GB" sz="1700" dirty="0">
                <a:cs typeface="Calibri"/>
              </a:rPr>
              <a:t> ($60k+ pa)</a:t>
            </a:r>
          </a:p>
          <a:p>
            <a:r>
              <a:rPr lang="en-GB" sz="1700" dirty="0">
                <a:cs typeface="Calibri"/>
              </a:rPr>
              <a:t>For some </a:t>
            </a:r>
            <a:r>
              <a:rPr lang="en-GB" sz="1700">
                <a:cs typeface="Calibri"/>
              </a:rPr>
              <a:t>AirBNB</a:t>
            </a:r>
            <a:r>
              <a:rPr lang="en-GB" sz="1700" dirty="0">
                <a:cs typeface="Calibri"/>
              </a:rPr>
              <a:t> income supplements low local wages / high costs of living and properties</a:t>
            </a:r>
          </a:p>
          <a:p>
            <a:r>
              <a:rPr lang="en-GB" sz="1700" dirty="0">
                <a:cs typeface="Calibri"/>
              </a:rPr>
              <a:t>Evidence of properties coming off private rental market to </a:t>
            </a:r>
            <a:r>
              <a:rPr lang="en-GB" sz="1700">
                <a:cs typeface="Calibri"/>
              </a:rPr>
              <a:t>AirBNB</a:t>
            </a:r>
          </a:p>
          <a:p>
            <a:r>
              <a:rPr lang="en-GB" sz="1700" dirty="0">
                <a:cs typeface="Calibri"/>
              </a:rPr>
              <a:t>Group of properties booked 255+ nights per year</a:t>
            </a:r>
          </a:p>
          <a:p>
            <a:endParaRPr lang="en-GB" sz="1700">
              <a:cs typeface="Calibri"/>
            </a:endParaRPr>
          </a:p>
          <a:p>
            <a:r>
              <a:rPr lang="en-GB" sz="1700" b="1">
                <a:cs typeface="Calibri"/>
              </a:rPr>
              <a:t>What are the policy / advocacy platforms that could be developed from a more informed picture of AirBNB?</a:t>
            </a:r>
          </a:p>
          <a:p>
            <a:endParaRPr lang="en-GB" sz="1700">
              <a:cs typeface="Calibri"/>
            </a:endParaRPr>
          </a:p>
        </p:txBody>
      </p:sp>
      <p:sp>
        <p:nvSpPr>
          <p:cNvPr id="32" name="Rectangle 3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Wooden front door in porch">
            <a:extLst>
              <a:ext uri="{FF2B5EF4-FFF2-40B4-BE49-F238E27FC236}">
                <a16:creationId xmlns:a16="http://schemas.microsoft.com/office/drawing/2014/main" id="{BEDAD1C4-B37C-2D63-35CA-BA049A5DA2E3}"/>
              </a:ext>
            </a:extLst>
          </p:cNvPr>
          <p:cNvPicPr>
            <a:picLocks noChangeAspect="1"/>
          </p:cNvPicPr>
          <p:nvPr/>
        </p:nvPicPr>
        <p:blipFill rotWithShape="1">
          <a:blip r:embed="rId2"/>
          <a:srcRect l="10950" r="14517" b="-1"/>
          <a:stretch/>
        </p:blipFill>
        <p:spPr>
          <a:xfrm>
            <a:off x="5977788" y="799352"/>
            <a:ext cx="5425410" cy="5259296"/>
          </a:xfrm>
          <a:prstGeom prst="rect">
            <a:avLst/>
          </a:prstGeom>
        </p:spPr>
      </p:pic>
    </p:spTree>
    <p:extLst>
      <p:ext uri="{BB962C8B-B14F-4D97-AF65-F5344CB8AC3E}">
        <p14:creationId xmlns:p14="http://schemas.microsoft.com/office/powerpoint/2010/main" val="101782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084C5-373F-3BDD-62D3-28EB44FDF78C}"/>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Housing Impacts on People</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23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6AAF50-8669-699F-2957-BA7D80821CEC}"/>
              </a:ext>
            </a:extLst>
          </p:cNvPr>
          <p:cNvSpPr>
            <a:spLocks noGrp="1"/>
          </p:cNvSpPr>
          <p:nvPr>
            <p:ph type="title"/>
          </p:nvPr>
        </p:nvSpPr>
        <p:spPr>
          <a:xfrm>
            <a:off x="4757150" y="634181"/>
            <a:ext cx="7003050" cy="1286160"/>
          </a:xfrm>
        </p:spPr>
        <p:txBody>
          <a:bodyPr anchor="b">
            <a:normAutofit/>
          </a:bodyPr>
          <a:lstStyle/>
          <a:p>
            <a:r>
              <a:rPr lang="en-AU" sz="4100" dirty="0"/>
              <a:t>What information did we use?</a:t>
            </a:r>
            <a:endParaRPr lang="en-AU" sz="4100" dirty="0">
              <a:cs typeface="Calibri Light"/>
            </a:endParaRPr>
          </a:p>
        </p:txBody>
      </p:sp>
      <p:sp>
        <p:nvSpPr>
          <p:cNvPr id="6" name="Content Placeholder 5">
            <a:extLst>
              <a:ext uri="{FF2B5EF4-FFF2-40B4-BE49-F238E27FC236}">
                <a16:creationId xmlns:a16="http://schemas.microsoft.com/office/drawing/2014/main" id="{04EA1DD2-1D77-C3AF-63B4-D1C682D5B93C}"/>
              </a:ext>
            </a:extLst>
          </p:cNvPr>
          <p:cNvSpPr>
            <a:spLocks noGrp="1"/>
          </p:cNvSpPr>
          <p:nvPr>
            <p:ph idx="1"/>
          </p:nvPr>
        </p:nvSpPr>
        <p:spPr>
          <a:xfrm>
            <a:off x="4965431" y="2438400"/>
            <a:ext cx="6586489" cy="3840479"/>
          </a:xfrm>
        </p:spPr>
        <p:txBody>
          <a:bodyPr vert="horz" lIns="91440" tIns="45720" rIns="91440" bIns="45720" rtlCol="0" anchor="t">
            <a:normAutofit fontScale="62500" lnSpcReduction="20000"/>
          </a:bodyPr>
          <a:lstStyle/>
          <a:p>
            <a:r>
              <a:rPr lang="en-AU" b="1" dirty="0"/>
              <a:t>Housing Needs Survey </a:t>
            </a:r>
            <a:endParaRPr lang="en-US"/>
          </a:p>
          <a:p>
            <a:pPr lvl="1"/>
            <a:r>
              <a:rPr lang="en-AU" dirty="0"/>
              <a:t>Individual surveys x 119</a:t>
            </a:r>
            <a:endParaRPr lang="en-AU" dirty="0">
              <a:cs typeface="Calibri"/>
            </a:endParaRPr>
          </a:p>
          <a:p>
            <a:pPr lvl="1"/>
            <a:r>
              <a:rPr lang="en-AU" dirty="0">
                <a:solidFill>
                  <a:srgbClr val="000000"/>
                </a:solidFill>
                <a:cs typeface="Calibri"/>
              </a:rPr>
              <a:t>In-depth case study interviews x 3</a:t>
            </a:r>
          </a:p>
          <a:p>
            <a:pPr lvl="1"/>
            <a:r>
              <a:rPr lang="en-AU" dirty="0">
                <a:solidFill>
                  <a:srgbClr val="000000"/>
                </a:solidFill>
                <a:cs typeface="Calibri"/>
              </a:rPr>
              <a:t>Follow up interviews x 2</a:t>
            </a:r>
          </a:p>
          <a:p>
            <a:r>
              <a:rPr lang="en-AU" b="1" dirty="0">
                <a:solidFill>
                  <a:schemeClr val="accent6">
                    <a:lumMod val="75000"/>
                  </a:schemeClr>
                </a:solidFill>
              </a:rPr>
              <a:t>Workforce Impact Survey </a:t>
            </a:r>
            <a:endParaRPr lang="en-AU">
              <a:solidFill>
                <a:schemeClr val="accent6">
                  <a:lumMod val="75000"/>
                </a:schemeClr>
              </a:solidFill>
            </a:endParaRPr>
          </a:p>
          <a:p>
            <a:pPr lvl="1"/>
            <a:r>
              <a:rPr lang="en-AU" dirty="0">
                <a:solidFill>
                  <a:srgbClr val="000000"/>
                </a:solidFill>
                <a:cs typeface="Calibri"/>
              </a:rPr>
              <a:t>Local employer surveys x 18</a:t>
            </a:r>
          </a:p>
          <a:p>
            <a:pPr lvl="1"/>
            <a:r>
              <a:rPr lang="en-AU" dirty="0">
                <a:solidFill>
                  <a:srgbClr val="000000"/>
                </a:solidFill>
                <a:cs typeface="Calibri"/>
              </a:rPr>
              <a:t>Follow up discussions x </a:t>
            </a:r>
          </a:p>
          <a:p>
            <a:r>
              <a:rPr lang="en-AU" b="1" dirty="0">
                <a:solidFill>
                  <a:schemeClr val="accent2"/>
                </a:solidFill>
              </a:rPr>
              <a:t>Housing Statistics / Demographic Information </a:t>
            </a:r>
            <a:endParaRPr lang="en-AU" dirty="0">
              <a:solidFill>
                <a:schemeClr val="accent2"/>
              </a:solidFill>
            </a:endParaRPr>
          </a:p>
          <a:p>
            <a:pPr lvl="1"/>
            <a:r>
              <a:rPr lang="en-AU" dirty="0">
                <a:cs typeface="Calibri"/>
              </a:rPr>
              <a:t>ID Solutions – Community and Housing Profiles</a:t>
            </a:r>
            <a:endParaRPr lang="en-AU" dirty="0">
              <a:solidFill>
                <a:srgbClr val="000000"/>
              </a:solidFill>
              <a:cs typeface="Calibri"/>
            </a:endParaRPr>
          </a:p>
          <a:p>
            <a:pPr lvl="1"/>
            <a:r>
              <a:rPr lang="en-AU" dirty="0">
                <a:solidFill>
                  <a:srgbClr val="000000"/>
                </a:solidFill>
                <a:cs typeface="Calibri"/>
              </a:rPr>
              <a:t>ABS Census data</a:t>
            </a:r>
          </a:p>
          <a:p>
            <a:pPr lvl="1"/>
            <a:r>
              <a:rPr lang="en-AU" dirty="0">
                <a:solidFill>
                  <a:srgbClr val="000000"/>
                </a:solidFill>
                <a:cs typeface="Calibri"/>
              </a:rPr>
              <a:t>Inside </a:t>
            </a:r>
            <a:r>
              <a:rPr lang="en-AU" dirty="0" err="1">
                <a:solidFill>
                  <a:srgbClr val="000000"/>
                </a:solidFill>
                <a:cs typeface="Calibri"/>
              </a:rPr>
              <a:t>AirBNB</a:t>
            </a:r>
            <a:r>
              <a:rPr lang="en-AU" dirty="0">
                <a:solidFill>
                  <a:srgbClr val="000000"/>
                </a:solidFill>
                <a:cs typeface="Calibri"/>
              </a:rPr>
              <a:t> (specific tool that use data from </a:t>
            </a:r>
            <a:r>
              <a:rPr lang="en-AU" dirty="0" err="1">
                <a:solidFill>
                  <a:srgbClr val="000000"/>
                </a:solidFill>
                <a:cs typeface="Calibri"/>
              </a:rPr>
              <a:t>AirBNB</a:t>
            </a:r>
            <a:r>
              <a:rPr lang="en-AU" dirty="0">
                <a:solidFill>
                  <a:srgbClr val="000000"/>
                </a:solidFill>
                <a:cs typeface="Calibri"/>
              </a:rPr>
              <a:t> website</a:t>
            </a:r>
          </a:p>
          <a:p>
            <a:pPr lvl="1"/>
            <a:r>
              <a:rPr lang="en-AU" dirty="0">
                <a:solidFill>
                  <a:srgbClr val="000000"/>
                </a:solidFill>
                <a:cs typeface="Calibri"/>
              </a:rPr>
              <a:t>Bellingen Shire Council Local Housing Strategy documents</a:t>
            </a:r>
            <a:endParaRPr lang="en-AU" dirty="0">
              <a:solidFill>
                <a:srgbClr val="000000"/>
              </a:solidFill>
            </a:endParaRPr>
          </a:p>
          <a:p>
            <a:r>
              <a:rPr lang="en-AU" b="1" dirty="0">
                <a:solidFill>
                  <a:schemeClr val="tx2"/>
                </a:solidFill>
              </a:rPr>
              <a:t>Media / Anecdotal / Resources from other areas</a:t>
            </a:r>
            <a:endParaRPr lang="en-AU" dirty="0">
              <a:solidFill>
                <a:schemeClr val="tx2"/>
              </a:solidFill>
            </a:endParaRPr>
          </a:p>
          <a:p>
            <a:pPr lvl="1"/>
            <a:r>
              <a:rPr lang="en-AU" dirty="0">
                <a:cs typeface="Calibri"/>
              </a:rPr>
              <a:t>While not specifically measured, this information informed some of our thinking and approaches</a:t>
            </a:r>
          </a:p>
          <a:p>
            <a:endParaRPr lang="en-AU" dirty="0">
              <a:cs typeface="Calibri"/>
            </a:endParaRPr>
          </a:p>
          <a:p>
            <a:endParaRPr lang="en-AU" sz="2000">
              <a:cs typeface="Calibri" panose="020F0502020204030204"/>
            </a:endParaRPr>
          </a:p>
        </p:txBody>
      </p:sp>
      <p:pic>
        <p:nvPicPr>
          <p:cNvPr id="8" name="Picture 7" descr="Wooden blocks stacked to create a bar graph">
            <a:extLst>
              <a:ext uri="{FF2B5EF4-FFF2-40B4-BE49-F238E27FC236}">
                <a16:creationId xmlns:a16="http://schemas.microsoft.com/office/drawing/2014/main" id="{B4D9F957-C48A-FC21-8C8E-0A18816D64BC}"/>
              </a:ext>
            </a:extLst>
          </p:cNvPr>
          <p:cNvPicPr>
            <a:picLocks noChangeAspect="1"/>
          </p:cNvPicPr>
          <p:nvPr/>
        </p:nvPicPr>
        <p:blipFill rotWithShape="1">
          <a:blip r:embed="rId2"/>
          <a:srcRect l="32812" r="22069"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8A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412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67F78-0F73-290A-BC73-CEFF8FAB2BE0}"/>
              </a:ext>
            </a:extLst>
          </p:cNvPr>
          <p:cNvSpPr>
            <a:spLocks noGrp="1"/>
          </p:cNvSpPr>
          <p:nvPr>
            <p:ph type="title"/>
          </p:nvPr>
        </p:nvSpPr>
        <p:spPr>
          <a:xfrm>
            <a:off x="838200" y="365125"/>
            <a:ext cx="10515600" cy="1325563"/>
          </a:xfrm>
        </p:spPr>
        <p:txBody>
          <a:bodyPr>
            <a:normAutofit/>
          </a:bodyPr>
          <a:lstStyle/>
          <a:p>
            <a:r>
              <a:rPr lang="en-GB" sz="5400" dirty="0">
                <a:cs typeface="Calibri Light"/>
              </a:rPr>
              <a:t>Most common issues listed...</a:t>
            </a:r>
            <a:endParaRPr lang="en-GB" sz="5400" dirty="0"/>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75C945F3-4B21-69B2-CE52-A4FC79C2F733}"/>
              </a:ext>
            </a:extLst>
          </p:cNvPr>
          <p:cNvGraphicFramePr>
            <a:graphicFrameLocks noGrp="1"/>
          </p:cNvGraphicFramePr>
          <p:nvPr>
            <p:ph idx="1"/>
            <p:extLst>
              <p:ext uri="{D42A27DB-BD31-4B8C-83A1-F6EECF244321}">
                <p14:modId xmlns:p14="http://schemas.microsoft.com/office/powerpoint/2010/main" val="242012271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359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8FC38-35A4-6CB9-F807-7CD34B683B1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Most common impacts...</a:t>
            </a:r>
          </a:p>
        </p:txBody>
      </p:sp>
      <p:pic>
        <p:nvPicPr>
          <p:cNvPr id="4" name="Picture 4" descr="Chart, bar chart&#10;&#10;Description automatically generated">
            <a:extLst>
              <a:ext uri="{FF2B5EF4-FFF2-40B4-BE49-F238E27FC236}">
                <a16:creationId xmlns:a16="http://schemas.microsoft.com/office/drawing/2014/main" id="{E1AD7EDC-8A45-CB89-94CF-90C4B1C4895B}"/>
              </a:ext>
            </a:extLst>
          </p:cNvPr>
          <p:cNvPicPr>
            <a:picLocks noGrp="1" noChangeAspect="1"/>
          </p:cNvPicPr>
          <p:nvPr>
            <p:ph idx="1"/>
          </p:nvPr>
        </p:nvPicPr>
        <p:blipFill>
          <a:blip r:embed="rId2"/>
          <a:stretch>
            <a:fillRect/>
          </a:stretch>
        </p:blipFill>
        <p:spPr>
          <a:xfrm>
            <a:off x="895765" y="1675227"/>
            <a:ext cx="10400469" cy="4394199"/>
          </a:xfrm>
          <a:prstGeom prst="rect">
            <a:avLst/>
          </a:prstGeom>
        </p:spPr>
      </p:pic>
    </p:spTree>
    <p:extLst>
      <p:ext uri="{BB962C8B-B14F-4D97-AF65-F5344CB8AC3E}">
        <p14:creationId xmlns:p14="http://schemas.microsoft.com/office/powerpoint/2010/main" val="2510573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0C030-6B34-AF29-5A43-3EA5A337B83A}"/>
              </a:ext>
            </a:extLst>
          </p:cNvPr>
          <p:cNvSpPr>
            <a:spLocks noGrp="1"/>
          </p:cNvSpPr>
          <p:nvPr>
            <p:ph type="title"/>
          </p:nvPr>
        </p:nvSpPr>
        <p:spPr>
          <a:xfrm>
            <a:off x="572493" y="238539"/>
            <a:ext cx="11018520" cy="1434415"/>
          </a:xfrm>
        </p:spPr>
        <p:txBody>
          <a:bodyPr anchor="b">
            <a:normAutofit/>
          </a:bodyPr>
          <a:lstStyle/>
          <a:p>
            <a:r>
              <a:rPr lang="en-AU" sz="5400"/>
              <a:t>Covid, natural hazards, insurance etc…</a:t>
            </a:r>
          </a:p>
        </p:txBody>
      </p:sp>
      <p:sp>
        <p:nvSpPr>
          <p:cNvPr id="4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652468-947F-2043-0D02-B2E3C3F4BE45}"/>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AU" sz="2200" b="1">
                <a:cs typeface="Calibri"/>
              </a:rPr>
              <a:t>COVID</a:t>
            </a:r>
            <a:r>
              <a:rPr lang="en-AU" sz="2200">
                <a:cs typeface="Calibri"/>
              </a:rPr>
              <a:t> – impacted on housing related stress (49%), particularly fear of eviction, rent increases, combined with reduced incomes (41%) and changes to household make up (22%)</a:t>
            </a:r>
          </a:p>
          <a:p>
            <a:r>
              <a:rPr lang="en-AU" sz="2200" b="1">
                <a:cs typeface="Calibri"/>
              </a:rPr>
              <a:t>Natural hazard events</a:t>
            </a:r>
            <a:r>
              <a:rPr lang="en-AU" sz="2200">
                <a:cs typeface="Calibri"/>
              </a:rPr>
              <a:t> – direct impact of floods &amp; storms on properties (32%), indirect impacts (27%), also mention of impact of road closures on ability to work / access medical services etc.</a:t>
            </a:r>
          </a:p>
          <a:p>
            <a:r>
              <a:rPr lang="en-AU" sz="2200" b="1">
                <a:cs typeface="Calibri"/>
              </a:rPr>
              <a:t>Insurance</a:t>
            </a:r>
            <a:r>
              <a:rPr lang="en-AU" sz="2200">
                <a:cs typeface="Calibri"/>
              </a:rPr>
              <a:t> – Partially insured (13%), no insurance (37%), Unsure (5%)</a:t>
            </a:r>
          </a:p>
        </p:txBody>
      </p:sp>
      <p:pic>
        <p:nvPicPr>
          <p:cNvPr id="4" name="Picture 4" descr="Female emergency services worker">
            <a:extLst>
              <a:ext uri="{FF2B5EF4-FFF2-40B4-BE49-F238E27FC236}">
                <a16:creationId xmlns:a16="http://schemas.microsoft.com/office/drawing/2014/main" id="{F0F6BDBC-C9B4-06FA-0257-ECF6FE3840D4}"/>
              </a:ext>
            </a:extLst>
          </p:cNvPr>
          <p:cNvPicPr>
            <a:picLocks noChangeAspect="1"/>
          </p:cNvPicPr>
          <p:nvPr/>
        </p:nvPicPr>
        <p:blipFill rotWithShape="1">
          <a:blip r:embed="rId2"/>
          <a:srcRect l="18762" r="17259" b="-3"/>
          <a:stretch/>
        </p:blipFill>
        <p:spPr>
          <a:xfrm>
            <a:off x="7675658" y="2093976"/>
            <a:ext cx="3941064" cy="4096512"/>
          </a:xfrm>
          <a:prstGeom prst="rect">
            <a:avLst/>
          </a:prstGeom>
        </p:spPr>
      </p:pic>
    </p:spTree>
    <p:extLst>
      <p:ext uri="{BB962C8B-B14F-4D97-AF65-F5344CB8AC3E}">
        <p14:creationId xmlns:p14="http://schemas.microsoft.com/office/powerpoint/2010/main" val="890605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5131C-3DC5-A4DB-359A-179158B4E565}"/>
              </a:ext>
            </a:extLst>
          </p:cNvPr>
          <p:cNvSpPr>
            <a:spLocks noGrp="1"/>
          </p:cNvSpPr>
          <p:nvPr>
            <p:ph type="ctrTitle"/>
          </p:nvPr>
        </p:nvSpPr>
        <p:spPr>
          <a:xfrm>
            <a:off x="640080" y="320040"/>
            <a:ext cx="6692827" cy="3892669"/>
          </a:xfrm>
        </p:spPr>
        <p:txBody>
          <a:bodyPr>
            <a:normAutofit/>
          </a:bodyPr>
          <a:lstStyle/>
          <a:p>
            <a:pPr algn="l"/>
            <a:r>
              <a:rPr lang="en-GB" sz="6600">
                <a:cs typeface="Calibri Light"/>
              </a:rPr>
              <a:t>Workers</a:t>
            </a:r>
            <a:endParaRPr lang="en-GB" sz="6600"/>
          </a:p>
        </p:txBody>
      </p:sp>
      <p:sp>
        <p:nvSpPr>
          <p:cNvPr id="3" name="Subtitle 2">
            <a:extLst>
              <a:ext uri="{FF2B5EF4-FFF2-40B4-BE49-F238E27FC236}">
                <a16:creationId xmlns:a16="http://schemas.microsoft.com/office/drawing/2014/main" id="{CE2D7ADA-428A-5DBE-2183-3096A038FE36}"/>
              </a:ext>
            </a:extLst>
          </p:cNvPr>
          <p:cNvSpPr>
            <a:spLocks noGrp="1"/>
          </p:cNvSpPr>
          <p:nvPr>
            <p:ph type="subTitle" idx="1"/>
          </p:nvPr>
        </p:nvSpPr>
        <p:spPr>
          <a:xfrm>
            <a:off x="640080" y="4631161"/>
            <a:ext cx="6692827" cy="1569486"/>
          </a:xfrm>
        </p:spPr>
        <p:txBody>
          <a:bodyPr vert="horz" lIns="91440" tIns="45720" rIns="91440" bIns="45720" rtlCol="0" anchor="t">
            <a:normAutofit/>
          </a:bodyPr>
          <a:lstStyle/>
          <a:p>
            <a:pPr algn="l"/>
            <a:r>
              <a:rPr lang="en-GB" dirty="0">
                <a:cs typeface="Calibri"/>
              </a:rPr>
              <a:t>Impacts on local economic development</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Group of men">
            <a:extLst>
              <a:ext uri="{FF2B5EF4-FFF2-40B4-BE49-F238E27FC236}">
                <a16:creationId xmlns:a16="http://schemas.microsoft.com/office/drawing/2014/main" id="{1C6A4A4D-D3AD-BBE7-E40C-C7B1D1C290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1544" y="1267079"/>
            <a:ext cx="4087368" cy="4087368"/>
          </a:xfrm>
          <a:prstGeom prst="rect">
            <a:avLst/>
          </a:prstGeom>
        </p:spPr>
      </p:pic>
    </p:spTree>
    <p:extLst>
      <p:ext uri="{BB962C8B-B14F-4D97-AF65-F5344CB8AC3E}">
        <p14:creationId xmlns:p14="http://schemas.microsoft.com/office/powerpoint/2010/main" val="31213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EEF207-8851-24D7-C472-C2AB18F24BC8}"/>
              </a:ext>
            </a:extLst>
          </p:cNvPr>
          <p:cNvSpPr>
            <a:spLocks noGrp="1"/>
          </p:cNvSpPr>
          <p:nvPr>
            <p:ph type="title"/>
          </p:nvPr>
        </p:nvSpPr>
        <p:spPr>
          <a:xfrm>
            <a:off x="635000" y="640823"/>
            <a:ext cx="3418659" cy="5583148"/>
          </a:xfrm>
        </p:spPr>
        <p:txBody>
          <a:bodyPr anchor="ctr">
            <a:normAutofit/>
          </a:bodyPr>
          <a:lstStyle/>
          <a:p>
            <a:r>
              <a:rPr lang="en-AU" sz="5400"/>
              <a:t>Impact on workforce &amp; local employers</a:t>
            </a:r>
          </a:p>
        </p:txBody>
      </p:sp>
      <p:graphicFrame>
        <p:nvGraphicFramePr>
          <p:cNvPr id="7" name="Content Placeholder 4">
            <a:extLst>
              <a:ext uri="{FF2B5EF4-FFF2-40B4-BE49-F238E27FC236}">
                <a16:creationId xmlns:a16="http://schemas.microsoft.com/office/drawing/2014/main" id="{5A6856ED-B757-AF33-B9FE-B8567667B94C}"/>
              </a:ext>
            </a:extLst>
          </p:cNvPr>
          <p:cNvGraphicFramePr>
            <a:graphicFrameLocks noGrp="1"/>
          </p:cNvGraphicFramePr>
          <p:nvPr>
            <p:ph idx="1"/>
            <p:extLst>
              <p:ext uri="{D42A27DB-BD31-4B8C-83A1-F6EECF244321}">
                <p14:modId xmlns:p14="http://schemas.microsoft.com/office/powerpoint/2010/main" val="27004301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39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5A0E-B096-64FB-E83D-E965D387DD3E}"/>
              </a:ext>
            </a:extLst>
          </p:cNvPr>
          <p:cNvSpPr>
            <a:spLocks noGrp="1"/>
          </p:cNvSpPr>
          <p:nvPr>
            <p:ph type="title"/>
          </p:nvPr>
        </p:nvSpPr>
        <p:spPr>
          <a:xfrm>
            <a:off x="838200" y="903007"/>
            <a:ext cx="10515600" cy="1325563"/>
          </a:xfrm>
        </p:spPr>
        <p:txBody>
          <a:bodyPr>
            <a:normAutofit/>
          </a:bodyPr>
          <a:lstStyle/>
          <a:p>
            <a:r>
              <a:rPr lang="en-AU" sz="5400"/>
              <a:t>Changes linked to in-migration…</a:t>
            </a:r>
          </a:p>
        </p:txBody>
      </p:sp>
      <p:graphicFrame>
        <p:nvGraphicFramePr>
          <p:cNvPr id="12" name="Content Placeholder 2">
            <a:extLst>
              <a:ext uri="{FF2B5EF4-FFF2-40B4-BE49-F238E27FC236}">
                <a16:creationId xmlns:a16="http://schemas.microsoft.com/office/drawing/2014/main" id="{4ADC13C9-249D-2A7A-2333-6AEA2C90B602}"/>
              </a:ext>
            </a:extLst>
          </p:cNvPr>
          <p:cNvGraphicFramePr>
            <a:graphicFrameLocks noGrp="1"/>
          </p:cNvGraphicFramePr>
          <p:nvPr>
            <p:ph idx="1"/>
            <p:extLst>
              <p:ext uri="{D42A27DB-BD31-4B8C-83A1-F6EECF244321}">
                <p14:modId xmlns:p14="http://schemas.microsoft.com/office/powerpoint/2010/main" val="289096434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7925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C7E11-534B-07D4-5C29-6ED10CF33550}"/>
              </a:ext>
            </a:extLst>
          </p:cNvPr>
          <p:cNvSpPr>
            <a:spLocks noGrp="1"/>
          </p:cNvSpPr>
          <p:nvPr>
            <p:ph type="title"/>
          </p:nvPr>
        </p:nvSpPr>
        <p:spPr>
          <a:xfrm>
            <a:off x="2311147" y="365760"/>
            <a:ext cx="7569706" cy="1288238"/>
          </a:xfrm>
        </p:spPr>
        <p:txBody>
          <a:bodyPr anchor="ctr">
            <a:normAutofit/>
          </a:bodyPr>
          <a:lstStyle/>
          <a:p>
            <a:pPr algn="ctr"/>
            <a:r>
              <a:rPr lang="en-AU" dirty="0"/>
              <a:t>Suggestions from employers…</a:t>
            </a:r>
          </a:p>
        </p:txBody>
      </p:sp>
      <p:sp>
        <p:nvSpPr>
          <p:cNvPr id="3" name="Content Placeholder 2">
            <a:extLst>
              <a:ext uri="{FF2B5EF4-FFF2-40B4-BE49-F238E27FC236}">
                <a16:creationId xmlns:a16="http://schemas.microsoft.com/office/drawing/2014/main" id="{8A7D52AD-A243-55F1-CB73-39CACD0401DE}"/>
              </a:ext>
            </a:extLst>
          </p:cNvPr>
          <p:cNvSpPr>
            <a:spLocks noGrp="1"/>
          </p:cNvSpPr>
          <p:nvPr>
            <p:ph idx="1"/>
          </p:nvPr>
        </p:nvSpPr>
        <p:spPr>
          <a:xfrm>
            <a:off x="2165569" y="1956816"/>
            <a:ext cx="7860863" cy="4024884"/>
          </a:xfrm>
        </p:spPr>
        <p:txBody>
          <a:bodyPr anchor="t">
            <a:normAutofit/>
          </a:bodyPr>
          <a:lstStyle/>
          <a:p>
            <a:r>
              <a:rPr lang="en-AU" sz="2400"/>
              <a:t>Amnesty on unapproved dwellings</a:t>
            </a:r>
          </a:p>
          <a:p>
            <a:r>
              <a:rPr lang="en-AU" sz="2400"/>
              <a:t>Innovative conversions – e.g. railway carriages, shipping containers etc.</a:t>
            </a:r>
          </a:p>
          <a:p>
            <a:r>
              <a:rPr lang="en-AU" sz="2400"/>
              <a:t>Increased rates for lands with multiple unoccupied houses &amp;/or AirBNB properties</a:t>
            </a:r>
          </a:p>
          <a:p>
            <a:r>
              <a:rPr lang="en-AU" sz="2400"/>
              <a:t>Eco / sustainable living – new village with micro-grid, tanks, permaculture etc.</a:t>
            </a:r>
          </a:p>
          <a:p>
            <a:r>
              <a:rPr lang="en-AU" sz="2400"/>
              <a:t>Reforms – negative gearing / STHL legislation / build public housing</a:t>
            </a:r>
          </a:p>
          <a:p>
            <a:r>
              <a:rPr lang="en-AU" sz="2400"/>
              <a:t>Workforce housing as a priority – 77% agreed</a:t>
            </a:r>
          </a:p>
        </p:txBody>
      </p:sp>
    </p:spTree>
    <p:extLst>
      <p:ext uri="{BB962C8B-B14F-4D97-AF65-F5344CB8AC3E}">
        <p14:creationId xmlns:p14="http://schemas.microsoft.com/office/powerpoint/2010/main" val="263029116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04768-F847-95A0-1879-5A03AD8FE4DC}"/>
              </a:ext>
            </a:extLst>
          </p:cNvPr>
          <p:cNvSpPr>
            <a:spLocks noGrp="1"/>
          </p:cNvSpPr>
          <p:nvPr>
            <p:ph type="title"/>
          </p:nvPr>
        </p:nvSpPr>
        <p:spPr>
          <a:xfrm>
            <a:off x="594360" y="637125"/>
            <a:ext cx="3802276" cy="5256371"/>
          </a:xfrm>
        </p:spPr>
        <p:txBody>
          <a:bodyPr>
            <a:normAutofit/>
          </a:bodyPr>
          <a:lstStyle/>
          <a:p>
            <a:r>
              <a:rPr lang="en-AU" sz="4800">
                <a:solidFill>
                  <a:schemeClr val="bg1"/>
                </a:solidFill>
              </a:rPr>
              <a:t>Summary</a:t>
            </a:r>
          </a:p>
        </p:txBody>
      </p:sp>
      <p:graphicFrame>
        <p:nvGraphicFramePr>
          <p:cNvPr id="5" name="Content Placeholder 2">
            <a:extLst>
              <a:ext uri="{FF2B5EF4-FFF2-40B4-BE49-F238E27FC236}">
                <a16:creationId xmlns:a16="http://schemas.microsoft.com/office/drawing/2014/main" id="{48489837-CB02-5829-3671-77E82283DD2D}"/>
              </a:ext>
            </a:extLst>
          </p:cNvPr>
          <p:cNvGraphicFramePr>
            <a:graphicFrameLocks noGrp="1"/>
          </p:cNvGraphicFramePr>
          <p:nvPr>
            <p:ph idx="1"/>
            <p:extLst>
              <p:ext uri="{D42A27DB-BD31-4B8C-83A1-F6EECF244321}">
                <p14:modId xmlns:p14="http://schemas.microsoft.com/office/powerpoint/2010/main" val="288758370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9871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2F44E-5FC6-C171-E146-0BFFBD1EC14F}"/>
              </a:ext>
            </a:extLst>
          </p:cNvPr>
          <p:cNvSpPr>
            <a:spLocks noGrp="1"/>
          </p:cNvSpPr>
          <p:nvPr>
            <p:ph type="title"/>
          </p:nvPr>
        </p:nvSpPr>
        <p:spPr>
          <a:xfrm>
            <a:off x="5064680" y="382972"/>
            <a:ext cx="6726239" cy="1783080"/>
          </a:xfrm>
        </p:spPr>
        <p:txBody>
          <a:bodyPr anchor="b">
            <a:normAutofit/>
          </a:bodyPr>
          <a:lstStyle/>
          <a:p>
            <a:r>
              <a:rPr lang="en-AU" sz="5400"/>
              <a:t>Questions to consider…</a:t>
            </a:r>
          </a:p>
        </p:txBody>
      </p:sp>
      <p:pic>
        <p:nvPicPr>
          <p:cNvPr id="15" name="Picture 4" descr="Sticky notes with question marks">
            <a:extLst>
              <a:ext uri="{FF2B5EF4-FFF2-40B4-BE49-F238E27FC236}">
                <a16:creationId xmlns:a16="http://schemas.microsoft.com/office/drawing/2014/main" id="{ADF5CBC2-6253-D2FB-732C-2E03D3172B16}"/>
              </a:ext>
            </a:extLst>
          </p:cNvPr>
          <p:cNvPicPr>
            <a:picLocks noChangeAspect="1"/>
          </p:cNvPicPr>
          <p:nvPr/>
        </p:nvPicPr>
        <p:blipFill rotWithShape="1">
          <a:blip r:embed="rId2"/>
          <a:srcRect l="22792" r="3187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BBCBF4-B132-016C-D5AC-B3EED72644F5}"/>
              </a:ext>
            </a:extLst>
          </p:cNvPr>
          <p:cNvSpPr>
            <a:spLocks noGrp="1"/>
          </p:cNvSpPr>
          <p:nvPr>
            <p:ph idx="1"/>
          </p:nvPr>
        </p:nvSpPr>
        <p:spPr>
          <a:xfrm>
            <a:off x="5297762" y="2706624"/>
            <a:ext cx="6251110" cy="3483864"/>
          </a:xfrm>
        </p:spPr>
        <p:txBody>
          <a:bodyPr>
            <a:normAutofit/>
          </a:bodyPr>
          <a:lstStyle/>
          <a:p>
            <a:r>
              <a:rPr lang="en-AU" sz="2200"/>
              <a:t>Does this reflect what we’re seeing?</a:t>
            </a:r>
          </a:p>
          <a:p>
            <a:r>
              <a:rPr lang="en-AU" sz="2200"/>
              <a:t>Are there issues we’ve missed?</a:t>
            </a:r>
          </a:p>
          <a:p>
            <a:r>
              <a:rPr lang="en-AU" sz="2200"/>
              <a:t>How do we use this information?</a:t>
            </a:r>
          </a:p>
          <a:p>
            <a:r>
              <a:rPr lang="en-AU" sz="2200"/>
              <a:t>What are our priorities based on this information?</a:t>
            </a:r>
          </a:p>
          <a:p>
            <a:endParaRPr lang="en-AU" sz="2200"/>
          </a:p>
          <a:p>
            <a:r>
              <a:rPr lang="en-AU" sz="2200"/>
              <a:t>Did anything else arise for you seeing this?</a:t>
            </a:r>
          </a:p>
        </p:txBody>
      </p:sp>
    </p:spTree>
    <p:extLst>
      <p:ext uri="{BB962C8B-B14F-4D97-AF65-F5344CB8AC3E}">
        <p14:creationId xmlns:p14="http://schemas.microsoft.com/office/powerpoint/2010/main" val="356647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6BB5AC-2EB1-0A28-9722-E5DEA7705DF3}"/>
              </a:ext>
            </a:extLst>
          </p:cNvPr>
          <p:cNvSpPr>
            <a:spLocks noGrp="1"/>
          </p:cNvSpPr>
          <p:nvPr>
            <p:ph type="title"/>
          </p:nvPr>
        </p:nvSpPr>
        <p:spPr>
          <a:xfrm>
            <a:off x="426699" y="-764260"/>
            <a:ext cx="5300931" cy="1956841"/>
          </a:xfrm>
        </p:spPr>
        <p:txBody>
          <a:bodyPr anchor="b">
            <a:normAutofit/>
          </a:bodyPr>
          <a:lstStyle/>
          <a:p>
            <a:r>
              <a:rPr lang="en-AU" sz="5400" dirty="0"/>
              <a:t>Case studies…</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479062-A578-032A-3F89-86324A242960}"/>
              </a:ext>
            </a:extLst>
          </p:cNvPr>
          <p:cNvSpPr>
            <a:spLocks noGrp="1"/>
          </p:cNvSpPr>
          <p:nvPr>
            <p:ph idx="1"/>
          </p:nvPr>
        </p:nvSpPr>
        <p:spPr>
          <a:xfrm>
            <a:off x="516034" y="3989318"/>
            <a:ext cx="3711961" cy="2532087"/>
          </a:xfrm>
        </p:spPr>
        <p:txBody>
          <a:bodyPr vert="horz" lIns="91440" tIns="45720" rIns="91440" bIns="45720" rtlCol="0" anchor="t">
            <a:normAutofit/>
          </a:bodyPr>
          <a:lstStyle/>
          <a:p>
            <a:pPr marL="0" indent="0">
              <a:buNone/>
            </a:pPr>
            <a:r>
              <a:rPr lang="en-AU" sz="2200" dirty="0">
                <a:cs typeface="Calibri"/>
              </a:rPr>
              <a:t>Who did we talk with?</a:t>
            </a:r>
          </a:p>
          <a:p>
            <a:pPr marL="342900" indent="-342900"/>
            <a:r>
              <a:rPr lang="en-AU" sz="1800" dirty="0">
                <a:cs typeface="Calibri"/>
              </a:rPr>
              <a:t>Single parent household</a:t>
            </a:r>
          </a:p>
          <a:p>
            <a:pPr marL="342900" indent="-342900"/>
            <a:r>
              <a:rPr lang="en-AU" sz="1800" dirty="0">
                <a:cs typeface="Calibri"/>
              </a:rPr>
              <a:t>Young family</a:t>
            </a:r>
          </a:p>
          <a:p>
            <a:pPr marL="342900" indent="-342900"/>
            <a:r>
              <a:rPr lang="en-AU" sz="1800" dirty="0">
                <a:cs typeface="Calibri"/>
              </a:rPr>
              <a:t>Aboriginal &amp;/or Torres Strait Islanders (generalised)</a:t>
            </a:r>
          </a:p>
        </p:txBody>
      </p:sp>
      <p:pic>
        <p:nvPicPr>
          <p:cNvPr id="4" name="Picture 4" descr="Stick figure families holding hands">
            <a:extLst>
              <a:ext uri="{FF2B5EF4-FFF2-40B4-BE49-F238E27FC236}">
                <a16:creationId xmlns:a16="http://schemas.microsoft.com/office/drawing/2014/main" id="{DC8429E0-BC7F-5D2F-06F2-D6D70B616CC8}"/>
              </a:ext>
            </a:extLst>
          </p:cNvPr>
          <p:cNvPicPr>
            <a:picLocks noChangeAspect="1"/>
          </p:cNvPicPr>
          <p:nvPr/>
        </p:nvPicPr>
        <p:blipFill rotWithShape="1">
          <a:blip r:embed="rId3"/>
          <a:srcRect l="19466" r="13581" b="-1"/>
          <a:stretch/>
        </p:blipFill>
        <p:spPr>
          <a:xfrm>
            <a:off x="931663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F0C55A90-C12B-1722-C184-F49D1CA27F85}"/>
              </a:ext>
            </a:extLst>
          </p:cNvPr>
          <p:cNvSpPr txBox="1"/>
          <p:nvPr/>
        </p:nvSpPr>
        <p:spPr>
          <a:xfrm>
            <a:off x="516034" y="1269597"/>
            <a:ext cx="895792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Following from the initial surveys we identified a small number of in-depth case studies.  These conversations provided greater insight into the lived experience and housing priorities of the individual households.  While with more time and resources we would have conducted additional interviews, the information we gathered from the small number has provided valuable insights.  It was clear that housing security and stability was one of the biggest concerns.  Whether it was through home ownership (seen as an unachievable goal by many) or private rentals with long term leases (5+ years), the sense of security was seen as a vital foundation to build community connections, including education, employment, informal support networks and sense of belonging.</a:t>
            </a:r>
            <a:endParaRPr lang="en-GB" dirty="0"/>
          </a:p>
        </p:txBody>
      </p:sp>
      <p:sp>
        <p:nvSpPr>
          <p:cNvPr id="6" name="TextBox 5">
            <a:extLst>
              <a:ext uri="{FF2B5EF4-FFF2-40B4-BE49-F238E27FC236}">
                <a16:creationId xmlns:a16="http://schemas.microsoft.com/office/drawing/2014/main" id="{1F110382-4658-EBFE-BB56-AADBF15193EA}"/>
              </a:ext>
            </a:extLst>
          </p:cNvPr>
          <p:cNvSpPr txBox="1"/>
          <p:nvPr/>
        </p:nvSpPr>
        <p:spPr>
          <a:xfrm>
            <a:off x="4802372" y="3960627"/>
            <a:ext cx="4279604" cy="2049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cs typeface="Calibri"/>
              </a:rPr>
              <a:t>Who was missing?</a:t>
            </a:r>
          </a:p>
          <a:p>
            <a:pPr marL="285750" indent="-285750">
              <a:lnSpc>
                <a:spcPct val="150000"/>
              </a:lnSpc>
              <a:buFont typeface="Arial"/>
              <a:buChar char="•"/>
            </a:pPr>
            <a:r>
              <a:rPr lang="en-GB" dirty="0">
                <a:cs typeface="Calibri"/>
              </a:rPr>
              <a:t>Older people</a:t>
            </a:r>
          </a:p>
          <a:p>
            <a:pPr marL="285750" indent="-285750">
              <a:lnSpc>
                <a:spcPct val="150000"/>
              </a:lnSpc>
              <a:buFont typeface="Arial"/>
              <a:buChar char="•"/>
            </a:pPr>
            <a:r>
              <a:rPr lang="en-GB" dirty="0">
                <a:cs typeface="Calibri"/>
              </a:rPr>
              <a:t>Young people</a:t>
            </a:r>
          </a:p>
          <a:p>
            <a:pPr marL="285750" indent="-285750">
              <a:lnSpc>
                <a:spcPct val="150000"/>
              </a:lnSpc>
              <a:buFont typeface="Arial"/>
              <a:buChar char="•"/>
            </a:pPr>
            <a:r>
              <a:rPr lang="en-GB" dirty="0">
                <a:cs typeface="Calibri"/>
              </a:rPr>
              <a:t>People with disabilities</a:t>
            </a:r>
          </a:p>
          <a:p>
            <a:pPr marL="285750" indent="-285750">
              <a:lnSpc>
                <a:spcPct val="150000"/>
              </a:lnSpc>
              <a:buFont typeface="Arial"/>
              <a:buChar char="•"/>
            </a:pPr>
            <a:r>
              <a:rPr lang="en-GB" dirty="0">
                <a:cs typeface="Calibri"/>
              </a:rPr>
              <a:t>Non-citizen residents</a:t>
            </a:r>
          </a:p>
        </p:txBody>
      </p:sp>
    </p:spTree>
    <p:extLst>
      <p:ext uri="{BB962C8B-B14F-4D97-AF65-F5344CB8AC3E}">
        <p14:creationId xmlns:p14="http://schemas.microsoft.com/office/powerpoint/2010/main" val="386499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DC771-468A-67B5-DB32-D953CA093271}"/>
              </a:ext>
            </a:extLst>
          </p:cNvPr>
          <p:cNvSpPr>
            <a:spLocks noGrp="1"/>
          </p:cNvSpPr>
          <p:nvPr>
            <p:ph type="title"/>
          </p:nvPr>
        </p:nvSpPr>
        <p:spPr>
          <a:xfrm>
            <a:off x="5297762" y="329184"/>
            <a:ext cx="6251110" cy="1783080"/>
          </a:xfrm>
        </p:spPr>
        <p:txBody>
          <a:bodyPr anchor="b">
            <a:normAutofit/>
          </a:bodyPr>
          <a:lstStyle/>
          <a:p>
            <a:r>
              <a:rPr lang="en-AU" sz="5400"/>
              <a:t>Context</a:t>
            </a:r>
          </a:p>
        </p:txBody>
      </p:sp>
      <p:pic>
        <p:nvPicPr>
          <p:cNvPr id="4" name="Picture 4" descr="A digital balance scale using circles">
            <a:extLst>
              <a:ext uri="{FF2B5EF4-FFF2-40B4-BE49-F238E27FC236}">
                <a16:creationId xmlns:a16="http://schemas.microsoft.com/office/drawing/2014/main" id="{54E8CACF-AF77-145D-FEA7-F7CD16DA0FB7}"/>
              </a:ext>
            </a:extLst>
          </p:cNvPr>
          <p:cNvPicPr>
            <a:picLocks noChangeAspect="1"/>
          </p:cNvPicPr>
          <p:nvPr/>
        </p:nvPicPr>
        <p:blipFill rotWithShape="1">
          <a:blip r:embed="rId3"/>
          <a:srcRect l="31023" r="2789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9DFEBD-B95D-373A-ED6E-EFB7470F3C70}"/>
              </a:ext>
            </a:extLst>
          </p:cNvPr>
          <p:cNvSpPr>
            <a:spLocks noGrp="1"/>
          </p:cNvSpPr>
          <p:nvPr>
            <p:ph idx="1"/>
          </p:nvPr>
        </p:nvSpPr>
        <p:spPr>
          <a:xfrm>
            <a:off x="5060256" y="2706624"/>
            <a:ext cx="6488616" cy="3751058"/>
          </a:xfrm>
        </p:spPr>
        <p:txBody>
          <a:bodyPr vert="horz" lIns="91440" tIns="45720" rIns="91440" bIns="45720" rtlCol="0" anchor="t">
            <a:noAutofit/>
          </a:bodyPr>
          <a:lstStyle/>
          <a:p>
            <a:r>
              <a:rPr lang="en-AU" sz="2400"/>
              <a:t>Stress along the housing continuum</a:t>
            </a:r>
            <a:endParaRPr lang="en-AU" sz="2400">
              <a:cs typeface="Calibri"/>
            </a:endParaRPr>
          </a:p>
          <a:p>
            <a:r>
              <a:rPr lang="en-AU" sz="2400"/>
              <a:t>Mortgage stress, rental stress, homelessness &amp; couch surfing, insecure accommodation etc.</a:t>
            </a:r>
            <a:endParaRPr lang="en-AU" sz="2400">
              <a:cs typeface="Calibri"/>
            </a:endParaRPr>
          </a:p>
          <a:p>
            <a:r>
              <a:rPr lang="en-AU" sz="2400"/>
              <a:t>Tough choices – staying in unsafe situations, renting via </a:t>
            </a:r>
            <a:r>
              <a:rPr lang="en-AU" sz="2400" err="1"/>
              <a:t>AirBNB</a:t>
            </a:r>
            <a:r>
              <a:rPr lang="en-AU" sz="2400"/>
              <a:t> because need money</a:t>
            </a:r>
            <a:endParaRPr lang="en-AU" sz="2400">
              <a:cs typeface="Calibri"/>
            </a:endParaRPr>
          </a:p>
          <a:p>
            <a:r>
              <a:rPr lang="en-AU" sz="2400"/>
              <a:t>Not equating lived experiences</a:t>
            </a:r>
            <a:endParaRPr lang="en-AU" sz="2400">
              <a:cs typeface="Calibri"/>
            </a:endParaRPr>
          </a:p>
          <a:p>
            <a:r>
              <a:rPr lang="en-AU" sz="2400"/>
              <a:t>The local housing crisis is impacting folks all along the housing spectrum</a:t>
            </a:r>
            <a:endParaRPr lang="en-AU" sz="2400">
              <a:cs typeface="Calibri"/>
            </a:endParaRPr>
          </a:p>
        </p:txBody>
      </p:sp>
    </p:spTree>
    <p:extLst>
      <p:ext uri="{BB962C8B-B14F-4D97-AF65-F5344CB8AC3E}">
        <p14:creationId xmlns:p14="http://schemas.microsoft.com/office/powerpoint/2010/main" val="277758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48E0C-029A-956D-45F4-FF98547E9AC3}"/>
              </a:ext>
            </a:extLst>
          </p:cNvPr>
          <p:cNvSpPr>
            <a:spLocks noGrp="1"/>
          </p:cNvSpPr>
          <p:nvPr>
            <p:ph type="title"/>
          </p:nvPr>
        </p:nvSpPr>
        <p:spPr>
          <a:xfrm>
            <a:off x="640080" y="325369"/>
            <a:ext cx="4368602" cy="1956841"/>
          </a:xfrm>
        </p:spPr>
        <p:txBody>
          <a:bodyPr anchor="b">
            <a:normAutofit/>
          </a:bodyPr>
          <a:lstStyle/>
          <a:p>
            <a:r>
              <a:rPr lang="en-GB" sz="5400">
                <a:cs typeface="Calibri Light"/>
              </a:rPr>
              <a:t>Who answered...</a:t>
            </a:r>
            <a:endParaRPr lang="en-GB" sz="54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188F58-070D-A94E-14F0-9AEAB3A7AC3E}"/>
              </a:ext>
            </a:extLst>
          </p:cNvPr>
          <p:cNvSpPr>
            <a:spLocks noGrp="1"/>
          </p:cNvSpPr>
          <p:nvPr>
            <p:ph idx="1"/>
          </p:nvPr>
        </p:nvSpPr>
        <p:spPr>
          <a:xfrm>
            <a:off x="640080" y="2872899"/>
            <a:ext cx="5985302" cy="3756096"/>
          </a:xfrm>
        </p:spPr>
        <p:txBody>
          <a:bodyPr vert="horz" lIns="91440" tIns="45720" rIns="91440" bIns="45720" rtlCol="0" anchor="t">
            <a:normAutofit/>
          </a:bodyPr>
          <a:lstStyle/>
          <a:p>
            <a:r>
              <a:rPr lang="en-GB" sz="2400">
                <a:cs typeface="Calibri"/>
              </a:rPr>
              <a:t>Mostly women </a:t>
            </a:r>
          </a:p>
          <a:p>
            <a:r>
              <a:rPr lang="en-GB" sz="2400">
                <a:cs typeface="Calibri"/>
              </a:rPr>
              <a:t>Bellingen centric </a:t>
            </a:r>
          </a:p>
          <a:p>
            <a:r>
              <a:rPr lang="en-GB" sz="2400">
                <a:cs typeface="Calibri"/>
              </a:rPr>
              <a:t>Mostly longer terms residents (10+ years)</a:t>
            </a:r>
          </a:p>
          <a:p>
            <a:r>
              <a:rPr lang="en-GB" sz="2400">
                <a:cs typeface="Calibri"/>
              </a:rPr>
              <a:t>Mostly people in current accommodation for 3+ years</a:t>
            </a:r>
          </a:p>
          <a:p>
            <a:r>
              <a:rPr lang="en-GB" sz="2400">
                <a:cs typeface="Calibri"/>
              </a:rPr>
              <a:t>Equal rates: single person, couple, family</a:t>
            </a:r>
          </a:p>
          <a:p>
            <a:r>
              <a:rPr lang="en-GB" sz="2400">
                <a:cs typeface="Calibri"/>
              </a:rPr>
              <a:t>Renters / Informal tenancies / With mortgages / Without mortgages / Homeless / Other...</a:t>
            </a:r>
          </a:p>
          <a:p>
            <a:endParaRPr lang="en-GB" sz="1700">
              <a:cs typeface="Calibri"/>
            </a:endParaRPr>
          </a:p>
          <a:p>
            <a:endParaRPr lang="en-GB" sz="1700">
              <a:cs typeface="Calibri"/>
            </a:endParaRPr>
          </a:p>
        </p:txBody>
      </p:sp>
      <p:pic>
        <p:nvPicPr>
          <p:cNvPr id="4" name="Picture 4" descr="Colourful mailboxes stacked inside a wooden box">
            <a:extLst>
              <a:ext uri="{FF2B5EF4-FFF2-40B4-BE49-F238E27FC236}">
                <a16:creationId xmlns:a16="http://schemas.microsoft.com/office/drawing/2014/main" id="{36B0F45F-FFEF-8BBA-ACBA-D668FF66BF46}"/>
              </a:ext>
            </a:extLst>
          </p:cNvPr>
          <p:cNvPicPr>
            <a:picLocks noChangeAspect="1"/>
          </p:cNvPicPr>
          <p:nvPr/>
        </p:nvPicPr>
        <p:blipFill rotWithShape="1">
          <a:blip r:embed="rId3"/>
          <a:srcRect l="15831" r="18219"/>
          <a:stretch/>
        </p:blipFill>
        <p:spPr>
          <a:xfrm>
            <a:off x="6617988"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916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55D6FA-88D7-F53A-581A-1946EBE26E45}"/>
              </a:ext>
            </a:extLst>
          </p:cNvPr>
          <p:cNvSpPr>
            <a:spLocks noGrp="1"/>
          </p:cNvSpPr>
          <p:nvPr>
            <p:ph type="ctrTitle"/>
          </p:nvPr>
        </p:nvSpPr>
        <p:spPr>
          <a:xfrm>
            <a:off x="1524003" y="1999615"/>
            <a:ext cx="9144000" cy="2764028"/>
          </a:xfrm>
        </p:spPr>
        <p:txBody>
          <a:bodyPr anchor="ctr">
            <a:normAutofit/>
          </a:bodyPr>
          <a:lstStyle/>
          <a:p>
            <a:r>
              <a:rPr lang="en-GB" sz="7200">
                <a:cs typeface="Calibri Light"/>
              </a:rPr>
              <a:t>What's happening</a:t>
            </a:r>
            <a:endParaRPr lang="en-GB" sz="7200"/>
          </a:p>
        </p:txBody>
      </p:sp>
      <p:sp>
        <p:nvSpPr>
          <p:cNvPr id="3" name="Subtitle 2">
            <a:extLst>
              <a:ext uri="{FF2B5EF4-FFF2-40B4-BE49-F238E27FC236}">
                <a16:creationId xmlns:a16="http://schemas.microsoft.com/office/drawing/2014/main" id="{F87B3BBD-CE72-DB6A-2620-C15FBECF6165}"/>
              </a:ext>
            </a:extLst>
          </p:cNvPr>
          <p:cNvSpPr>
            <a:spLocks noGrp="1"/>
          </p:cNvSpPr>
          <p:nvPr>
            <p:ph type="subTitle" idx="1"/>
          </p:nvPr>
        </p:nvSpPr>
        <p:spPr>
          <a:xfrm>
            <a:off x="1966912" y="5645150"/>
            <a:ext cx="8258176" cy="631825"/>
          </a:xfrm>
        </p:spPr>
        <p:txBody>
          <a:bodyPr vert="horz" lIns="91440" tIns="45720" rIns="91440" bIns="45720" rtlCol="0" anchor="ctr">
            <a:normAutofit/>
          </a:bodyPr>
          <a:lstStyle/>
          <a:p>
            <a:endParaRPr lang="en-GB" sz="2800">
              <a:cs typeface="Calibri"/>
            </a:endParaRP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177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B2DC84-4BCA-8C33-08E9-7052A7E4098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Prices have jumped...</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4" descr="Chart, bar chart&#10;&#10;Description automatically generated">
            <a:extLst>
              <a:ext uri="{FF2B5EF4-FFF2-40B4-BE49-F238E27FC236}">
                <a16:creationId xmlns:a16="http://schemas.microsoft.com/office/drawing/2014/main" id="{EDF25998-FAE6-31A1-97B7-0745EDCF8AE6}"/>
              </a:ext>
            </a:extLst>
          </p:cNvPr>
          <p:cNvPicPr>
            <a:picLocks noGrp="1" noChangeAspect="1"/>
          </p:cNvPicPr>
          <p:nvPr>
            <p:ph idx="1"/>
          </p:nvPr>
        </p:nvPicPr>
        <p:blipFill>
          <a:blip r:embed="rId3"/>
          <a:stretch>
            <a:fillRect/>
          </a:stretch>
        </p:blipFill>
        <p:spPr>
          <a:xfrm>
            <a:off x="1008119" y="2518772"/>
            <a:ext cx="9854849" cy="3997637"/>
          </a:xfrm>
          <a:prstGeom prst="rect">
            <a:avLst/>
          </a:prstGeom>
        </p:spPr>
      </p:pic>
      <p:sp>
        <p:nvSpPr>
          <p:cNvPr id="3" name="Oval 2">
            <a:extLst>
              <a:ext uri="{FF2B5EF4-FFF2-40B4-BE49-F238E27FC236}">
                <a16:creationId xmlns:a16="http://schemas.microsoft.com/office/drawing/2014/main" id="{CC88A061-CD35-A145-41A0-EE5B2B37DF7E}"/>
              </a:ext>
            </a:extLst>
          </p:cNvPr>
          <p:cNvSpPr/>
          <p:nvPr/>
        </p:nvSpPr>
        <p:spPr>
          <a:xfrm>
            <a:off x="3818860" y="3198628"/>
            <a:ext cx="983511" cy="271130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AF4691E-A870-B888-F16F-330EF13798A9}"/>
              </a:ext>
            </a:extLst>
          </p:cNvPr>
          <p:cNvSpPr txBox="1"/>
          <p:nvPr/>
        </p:nvSpPr>
        <p:spPr>
          <a:xfrm>
            <a:off x="4882116" y="3429000"/>
            <a:ext cx="23214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Calibri"/>
              </a:rPr>
              <a:t>Represents a 12 month increase rather than 5 year</a:t>
            </a:r>
          </a:p>
        </p:txBody>
      </p:sp>
    </p:spTree>
    <p:extLst>
      <p:ext uri="{BB962C8B-B14F-4D97-AF65-F5344CB8AC3E}">
        <p14:creationId xmlns:p14="http://schemas.microsoft.com/office/powerpoint/2010/main" val="213111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83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Graphical user interface, text&#10;&#10;Description automatically generated">
            <a:extLst>
              <a:ext uri="{FF2B5EF4-FFF2-40B4-BE49-F238E27FC236}">
                <a16:creationId xmlns:a16="http://schemas.microsoft.com/office/drawing/2014/main" id="{0A7C5260-2D94-558E-DA90-93CEA314723B}"/>
              </a:ext>
            </a:extLst>
          </p:cNvPr>
          <p:cNvPicPr>
            <a:picLocks noGrp="1" noChangeAspect="1"/>
          </p:cNvPicPr>
          <p:nvPr>
            <p:ph idx="1"/>
          </p:nvPr>
        </p:nvPicPr>
        <p:blipFill>
          <a:blip r:embed="rId3"/>
          <a:stretch>
            <a:fillRect/>
          </a:stretch>
        </p:blipFill>
        <p:spPr>
          <a:xfrm>
            <a:off x="3246912" y="903903"/>
            <a:ext cx="8059056" cy="5036909"/>
          </a:xfrm>
          <a:prstGeom prst="rect">
            <a:avLst/>
          </a:prstGeom>
        </p:spPr>
      </p:pic>
      <p:sp>
        <p:nvSpPr>
          <p:cNvPr id="2" name="Title 1">
            <a:extLst>
              <a:ext uri="{FF2B5EF4-FFF2-40B4-BE49-F238E27FC236}">
                <a16:creationId xmlns:a16="http://schemas.microsoft.com/office/drawing/2014/main" id="{DF9AC976-7079-203F-0489-66BD5EF4D6C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Housing Profile i.d.</a:t>
            </a:r>
          </a:p>
        </p:txBody>
      </p:sp>
      <p:sp>
        <p:nvSpPr>
          <p:cNvPr id="11" name="TextBox 10">
            <a:extLst>
              <a:ext uri="{FF2B5EF4-FFF2-40B4-BE49-F238E27FC236}">
                <a16:creationId xmlns:a16="http://schemas.microsoft.com/office/drawing/2014/main" id="{CB120113-4AAB-B6DC-B39B-2B493CFD9C9D}"/>
              </a:ext>
            </a:extLst>
          </p:cNvPr>
          <p:cNvSpPr txBox="1"/>
          <p:nvPr/>
        </p:nvSpPr>
        <p:spPr>
          <a:xfrm>
            <a:off x="2369127" y="574369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Bellingen Shire | housing monitor (id.com.au)</a:t>
            </a:r>
            <a:endParaRPr lang="en-US"/>
          </a:p>
        </p:txBody>
      </p:sp>
    </p:spTree>
    <p:extLst>
      <p:ext uri="{BB962C8B-B14F-4D97-AF65-F5344CB8AC3E}">
        <p14:creationId xmlns:p14="http://schemas.microsoft.com/office/powerpoint/2010/main" val="253819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wo-story houses">
            <a:extLst>
              <a:ext uri="{FF2B5EF4-FFF2-40B4-BE49-F238E27FC236}">
                <a16:creationId xmlns:a16="http://schemas.microsoft.com/office/drawing/2014/main" id="{E4FD41D6-DA60-CC4F-057D-2A5416D27443}"/>
              </a:ext>
            </a:extLst>
          </p:cNvPr>
          <p:cNvPicPr>
            <a:picLocks noChangeAspect="1"/>
          </p:cNvPicPr>
          <p:nvPr/>
        </p:nvPicPr>
        <p:blipFill rotWithShape="1">
          <a:blip r:embed="rId2"/>
          <a:srcRect t="14876" r="9091" b="8516"/>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7C7E49-604D-56D9-33F7-7B039F2D31C8}"/>
              </a:ext>
            </a:extLst>
          </p:cNvPr>
          <p:cNvSpPr>
            <a:spLocks noGrp="1"/>
          </p:cNvSpPr>
          <p:nvPr>
            <p:ph type="title"/>
          </p:nvPr>
        </p:nvSpPr>
        <p:spPr>
          <a:xfrm>
            <a:off x="594804" y="640263"/>
            <a:ext cx="6619811" cy="1344975"/>
          </a:xfrm>
        </p:spPr>
        <p:txBody>
          <a:bodyPr>
            <a:normAutofit/>
          </a:bodyPr>
          <a:lstStyle/>
          <a:p>
            <a:r>
              <a:rPr lang="en-AU" sz="4000"/>
              <a:t>Supply</a:t>
            </a:r>
          </a:p>
        </p:txBody>
      </p:sp>
      <p:sp>
        <p:nvSpPr>
          <p:cNvPr id="3" name="Content Placeholder 2">
            <a:extLst>
              <a:ext uri="{FF2B5EF4-FFF2-40B4-BE49-F238E27FC236}">
                <a16:creationId xmlns:a16="http://schemas.microsoft.com/office/drawing/2014/main" id="{C2591E5B-DC0C-9DF9-1D16-23F757AF2901}"/>
              </a:ext>
            </a:extLst>
          </p:cNvPr>
          <p:cNvSpPr>
            <a:spLocks noGrp="1"/>
          </p:cNvSpPr>
          <p:nvPr>
            <p:ph idx="1"/>
          </p:nvPr>
        </p:nvSpPr>
        <p:spPr>
          <a:xfrm>
            <a:off x="594109" y="2121763"/>
            <a:ext cx="6620505" cy="3773010"/>
          </a:xfrm>
        </p:spPr>
        <p:txBody>
          <a:bodyPr vert="horz" lIns="91440" tIns="45720" rIns="91440" bIns="45720" rtlCol="0" anchor="t">
            <a:normAutofit/>
          </a:bodyPr>
          <a:lstStyle/>
          <a:p>
            <a:r>
              <a:rPr lang="en-AU" sz="2000" dirty="0"/>
              <a:t>Unhealthy homes – approx. 42% said their homes are either mouldy, or have inadequate thermal comfort and/or insulation. This is a significant issue that impacts health, wellbeing and energy bills.</a:t>
            </a:r>
          </a:p>
          <a:p>
            <a:r>
              <a:rPr lang="en-AU" sz="2000" dirty="0"/>
              <a:t>A further 30% live in poorly maintained dwellings with issues such as water damage and poor wiring.</a:t>
            </a:r>
            <a:endParaRPr lang="en-AU" sz="2000" dirty="0">
              <a:cs typeface="Calibri"/>
            </a:endParaRPr>
          </a:p>
          <a:p>
            <a:r>
              <a:rPr lang="en-AU" sz="2000" dirty="0"/>
              <a:t>There’s a mismatch b/w dwellings &amp; household’s changing needs – 23% of dwellings too small for growing family, whilst approx. 27% say their dwelling is too large and otherwise inappropriate.</a:t>
            </a:r>
            <a:endParaRPr lang="en-AU" sz="2000" dirty="0">
              <a:cs typeface="Calibri"/>
            </a:endParaRPr>
          </a:p>
          <a:p>
            <a:r>
              <a:rPr lang="en-AU" sz="2000" b="1" dirty="0"/>
              <a:t>Good news…</a:t>
            </a:r>
            <a:r>
              <a:rPr lang="en-AU" sz="2000" dirty="0"/>
              <a:t> we have seen an uptick in the construction of smaller dwellings across the Shire b/w 2011-16.</a:t>
            </a:r>
            <a:endParaRPr lang="en-AU" sz="2000" dirty="0">
              <a:cs typeface="Calibri"/>
            </a:endParaRPr>
          </a:p>
          <a:p>
            <a:endParaRPr lang="en-AU" sz="2000"/>
          </a:p>
          <a:p>
            <a:endParaRPr lang="en-AU" sz="2000"/>
          </a:p>
        </p:txBody>
      </p:sp>
    </p:spTree>
    <p:extLst>
      <p:ext uri="{BB962C8B-B14F-4D97-AF65-F5344CB8AC3E}">
        <p14:creationId xmlns:p14="http://schemas.microsoft.com/office/powerpoint/2010/main" val="3379797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E2161610F68D4FBA3752F9AB0EBBE0" ma:contentTypeVersion="16" ma:contentTypeDescription="Create a new document." ma:contentTypeScope="" ma:versionID="632370839dc174e1af6c4f73ebe622de">
  <xsd:schema xmlns:xsd="http://www.w3.org/2001/XMLSchema" xmlns:xs="http://www.w3.org/2001/XMLSchema" xmlns:p="http://schemas.microsoft.com/office/2006/metadata/properties" xmlns:ns2="5996155c-b082-4510-98fd-c413d5b96a9b" xmlns:ns3="69e338df-b85c-42d7-bda3-a70d07a82f70" targetNamespace="http://schemas.microsoft.com/office/2006/metadata/properties" ma:root="true" ma:fieldsID="3705c7c50a7ab4c1e9270f31b2900312" ns2:_="" ns3:_="">
    <xsd:import namespace="5996155c-b082-4510-98fd-c413d5b96a9b"/>
    <xsd:import namespace="69e338df-b85c-42d7-bda3-a70d07a82f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96155c-b082-4510-98fd-c413d5b96a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d089a48-f699-44c9-ae27-3204a5f586f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e338df-b85c-42d7-bda3-a70d07a82f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373fb9b-2e70-42cc-aa5d-cc6240ace11b}" ma:internalName="TaxCatchAll" ma:showField="CatchAllData" ma:web="69e338df-b85c-42d7-bda3-a70d07a82f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9e338df-b85c-42d7-bda3-a70d07a82f70" xsi:nil="true"/>
    <lcf76f155ced4ddcb4097134ff3c332f xmlns="5996155c-b082-4510-98fd-c413d5b96a9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1432BD-845C-4F3A-B846-E1F34D77238B}">
  <ds:schemaRefs>
    <ds:schemaRef ds:uri="http://schemas.microsoft.com/sharepoint/v3/contenttype/forms"/>
  </ds:schemaRefs>
</ds:datastoreItem>
</file>

<file path=customXml/itemProps2.xml><?xml version="1.0" encoding="utf-8"?>
<ds:datastoreItem xmlns:ds="http://schemas.openxmlformats.org/officeDocument/2006/customXml" ds:itemID="{4339FFF8-BBC8-4323-8AC2-BF6A018D9349}">
  <ds:schemaRefs>
    <ds:schemaRef ds:uri="5996155c-b082-4510-98fd-c413d5b96a9b"/>
    <ds:schemaRef ds:uri="69e338df-b85c-42d7-bda3-a70d07a82f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F906C4-5034-4ABB-9034-3CF466769DAF}">
  <ds:schemaRefs>
    <ds:schemaRef ds:uri="http://purl.org/dc/terms/"/>
    <ds:schemaRef ds:uri="http://schemas.openxmlformats.org/package/2006/metadata/core-properties"/>
    <ds:schemaRef ds:uri="http://purl.org/dc/dcmitype/"/>
    <ds:schemaRef ds:uri="http://schemas.microsoft.com/office/2006/metadata/properties"/>
    <ds:schemaRef ds:uri="http://purl.org/dc/elements/1.1/"/>
    <ds:schemaRef ds:uri="http://schemas.microsoft.com/office/2006/documentManagement/types"/>
    <ds:schemaRef ds:uri="69e338df-b85c-42d7-bda3-a70d07a82f70"/>
    <ds:schemaRef ds:uri="http://schemas.microsoft.com/office/infopath/2007/PartnerControls"/>
    <ds:schemaRef ds:uri="5996155c-b082-4510-98fd-c413d5b96a9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3230</Words>
  <Application>Microsoft Macintosh PowerPoint</Application>
  <PresentationFormat>Widescreen</PresentationFormat>
  <Paragraphs>288</Paragraphs>
  <Slides>28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Helvetica</vt:lpstr>
      <vt:lpstr>Symbol</vt:lpstr>
      <vt:lpstr>Office Theme</vt:lpstr>
      <vt:lpstr>Housing Needs in the Bellingen Shire</vt:lpstr>
      <vt:lpstr>What information did we use?</vt:lpstr>
      <vt:lpstr>Case studies…</vt:lpstr>
      <vt:lpstr>Context</vt:lpstr>
      <vt:lpstr>Who answered...</vt:lpstr>
      <vt:lpstr>What's happening</vt:lpstr>
      <vt:lpstr>Prices have jumped...</vt:lpstr>
      <vt:lpstr>Housing Profile i.d.</vt:lpstr>
      <vt:lpstr>Supply</vt:lpstr>
      <vt:lpstr>Quick headlines...</vt:lpstr>
      <vt:lpstr>Renters</vt:lpstr>
      <vt:lpstr>Renters... </vt:lpstr>
      <vt:lpstr>The cost of renting... Average rent is now $550pw</vt:lpstr>
      <vt:lpstr>The Bellingen Shuffle...</vt:lpstr>
      <vt:lpstr>“I have no bargaining power…”</vt:lpstr>
      <vt:lpstr>AirBNB</vt:lpstr>
      <vt:lpstr>Inside AirBNB – a more informed conversation</vt:lpstr>
      <vt:lpstr>AirBNB - What are we seeing...</vt:lpstr>
      <vt:lpstr>Housing Impacts on People</vt:lpstr>
      <vt:lpstr>Most common issues listed...</vt:lpstr>
      <vt:lpstr>Most common impacts...</vt:lpstr>
      <vt:lpstr>Covid, natural hazards, insurance etc…</vt:lpstr>
      <vt:lpstr>Workers</vt:lpstr>
      <vt:lpstr>Impact on workforce &amp; local employers</vt:lpstr>
      <vt:lpstr>Changes linked to in-migration…</vt:lpstr>
      <vt:lpstr>Suggestions from employers…</vt:lpstr>
      <vt:lpstr>Summary</vt:lpstr>
      <vt:lpstr>Questions to consider…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Needs</dc:title>
  <dc:creator>Emma Belcher</dc:creator>
  <cp:lastModifiedBy>rosie west</cp:lastModifiedBy>
  <cp:revision>397</cp:revision>
  <dcterms:created xsi:type="dcterms:W3CDTF">2022-07-19T00:04:36Z</dcterms:created>
  <dcterms:modified xsi:type="dcterms:W3CDTF">2023-06-28T00:23:44Z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0x01010040E2161610F68D4FBA3752F9AB0EBBE0</vt:lpwstr>
  </property>
  <property fmtid="{D5CDD505-2E9C-101B-9397-08002B2CF9AE}" pid="3" name="MediaServiceImageTags">
    <vt:lpwstr/>
  </property>
</Properties>
</file>