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8"/>
  </p:notesMasterIdLst>
  <p:sldIdLst>
    <p:sldId id="256" r:id="rId5"/>
    <p:sldId id="298" r:id="rId6"/>
    <p:sldId id="284" r:id="rId7"/>
    <p:sldId id="285" r:id="rId8"/>
    <p:sldId id="289" r:id="rId9"/>
    <p:sldId id="290" r:id="rId10"/>
    <p:sldId id="299" r:id="rId11"/>
    <p:sldId id="312" r:id="rId12"/>
    <p:sldId id="291" r:id="rId13"/>
    <p:sldId id="293" r:id="rId14"/>
    <p:sldId id="294" r:id="rId15"/>
    <p:sldId id="297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F00"/>
    <a:srgbClr val="003049"/>
    <a:srgbClr val="6F877F"/>
    <a:srgbClr val="EBE2AB"/>
    <a:srgbClr val="FDBF49"/>
    <a:srgbClr val="FFF8F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628E8-F030-DA4B-937B-1949833F4F49}" v="329" dt="2026-03-06T08:39:34.690"/>
  </p1510:revLst>
</p1510:revInfo>
</file>

<file path=ppt/tableStyles.xml><?xml version="1.0" encoding="utf-8"?>
<a:tblStyleLst xmlns:a="http://schemas.openxmlformats.org/drawingml/2006/main" def="{645EB2B3-8D77-44B6-98F6-FB83717FD1D8}">
  <a:tblStyle styleId="{645EB2B3-8D77-44B6-98F6-FB83717FD1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01"/>
  </p:normalViewPr>
  <p:slideViewPr>
    <p:cSldViewPr snapToGrid="0">
      <p:cViewPr varScale="1">
        <p:scale>
          <a:sx n="162" d="100"/>
          <a:sy n="162" d="100"/>
        </p:scale>
        <p:origin x="7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using Matters" userId="c89d658f-eb82-449f-9049-c6408c5c5bfb" providerId="ADAL" clId="{4645C923-D06F-56A4-99CD-1E781547217B}"/>
    <pc:docChg chg="undo redo custSel addSld delSld modSld sldOrd">
      <pc:chgData name="Housing Matters" userId="c89d658f-eb82-449f-9049-c6408c5c5bfb" providerId="ADAL" clId="{4645C923-D06F-56A4-99CD-1E781547217B}" dt="2026-03-10T22:44:08.983" v="4175" actId="2696"/>
      <pc:docMkLst>
        <pc:docMk/>
      </pc:docMkLst>
      <pc:sldChg chg="addSp delSp modSp mod setBg modClrScheme chgLayout modNotes">
        <pc:chgData name="Housing Matters" userId="c89d658f-eb82-449f-9049-c6408c5c5bfb" providerId="ADAL" clId="{4645C923-D06F-56A4-99CD-1E781547217B}" dt="2026-03-04T06:46:14.748" v="911" actId="207"/>
        <pc:sldMkLst>
          <pc:docMk/>
          <pc:sldMk cId="0" sldId="256"/>
        </pc:sldMkLst>
        <pc:spChg chg="add mod">
          <ac:chgData name="Housing Matters" userId="c89d658f-eb82-449f-9049-c6408c5c5bfb" providerId="ADAL" clId="{4645C923-D06F-56A4-99CD-1E781547217B}" dt="2026-03-04T06:46:09.015" v="910" actId="207"/>
          <ac:spMkLst>
            <pc:docMk/>
            <pc:sldMk cId="0" sldId="256"/>
            <ac:spMk id="14" creationId="{1B6B1CD1-8713-98DF-3086-55E00BB4FD31}"/>
          </ac:spMkLst>
        </pc:spChg>
        <pc:spChg chg="mod ord">
          <ac:chgData name="Housing Matters" userId="c89d658f-eb82-449f-9049-c6408c5c5bfb" providerId="ADAL" clId="{4645C923-D06F-56A4-99CD-1E781547217B}" dt="2026-03-04T06:46:14.748" v="911" actId="207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Housing Matters" userId="c89d658f-eb82-449f-9049-c6408c5c5bfb" providerId="ADAL" clId="{4645C923-D06F-56A4-99CD-1E781547217B}" dt="2026-02-26T23:01:52.765" v="188" actId="167"/>
          <ac:picMkLst>
            <pc:docMk/>
            <pc:sldMk cId="0" sldId="256"/>
            <ac:picMk id="18" creationId="{87FB946E-0C58-B20C-0328-BC985507BDF9}"/>
          </ac:picMkLst>
        </pc:picChg>
        <pc:picChg chg="add mod">
          <ac:chgData name="Housing Matters" userId="c89d658f-eb82-449f-9049-c6408c5c5bfb" providerId="ADAL" clId="{4645C923-D06F-56A4-99CD-1E781547217B}" dt="2026-03-04T06:34:16.035" v="876" actId="16037"/>
          <ac:picMkLst>
            <pc:docMk/>
            <pc:sldMk cId="0" sldId="256"/>
            <ac:picMk id="19" creationId="{5D3BC2A6-4549-BCC1-5CD7-DF9B7E35593C}"/>
          </ac:picMkLst>
        </pc:picChg>
      </pc:sldChg>
      <pc:sldChg chg="modSp add del mod modNotes">
        <pc:chgData name="Housing Matters" userId="c89d658f-eb82-449f-9049-c6408c5c5bfb" providerId="ADAL" clId="{4645C923-D06F-56A4-99CD-1E781547217B}" dt="2026-03-10T22:44:08.966" v="4172" actId="2696"/>
        <pc:sldMkLst>
          <pc:docMk/>
          <pc:sldMk cId="0" sldId="257"/>
        </pc:sldMkLst>
      </pc:sldChg>
      <pc:sldChg chg="modSp add del mod modNotes">
        <pc:chgData name="Housing Matters" userId="c89d658f-eb82-449f-9049-c6408c5c5bfb" providerId="ADAL" clId="{4645C923-D06F-56A4-99CD-1E781547217B}" dt="2026-03-10T22:44:08.952" v="4162" actId="2696"/>
        <pc:sldMkLst>
          <pc:docMk/>
          <pc:sldMk cId="0" sldId="258"/>
        </pc:sldMkLst>
      </pc:sldChg>
      <pc:sldChg chg="addSp delSp modSp add del mod ord modNotes">
        <pc:chgData name="Housing Matters" userId="c89d658f-eb82-449f-9049-c6408c5c5bfb" providerId="ADAL" clId="{4645C923-D06F-56A4-99CD-1E781547217B}" dt="2026-03-10T22:44:08.950" v="4161" actId="2696"/>
        <pc:sldMkLst>
          <pc:docMk/>
          <pc:sldMk cId="0" sldId="259"/>
        </pc:sldMkLst>
      </pc:sldChg>
      <pc:sldChg chg="delSp modSp del mod ord modNotes">
        <pc:chgData name="Housing Matters" userId="c89d658f-eb82-449f-9049-c6408c5c5bfb" providerId="ADAL" clId="{4645C923-D06F-56A4-99CD-1E781547217B}" dt="2026-03-10T22:44:08.954" v="4164" actId="2696"/>
        <pc:sldMkLst>
          <pc:docMk/>
          <pc:sldMk cId="0" sldId="261"/>
        </pc:sldMkLst>
      </pc:sldChg>
      <pc:sldChg chg="modSp del mod ord modNotes">
        <pc:chgData name="Housing Matters" userId="c89d658f-eb82-449f-9049-c6408c5c5bfb" providerId="ADAL" clId="{4645C923-D06F-56A4-99CD-1E781547217B}" dt="2026-03-10T22:44:08.953" v="4163" actId="2696"/>
        <pc:sldMkLst>
          <pc:docMk/>
          <pc:sldMk cId="0" sldId="267"/>
        </pc:sldMkLst>
      </pc:sldChg>
      <pc:sldChg chg="addSp delSp modSp del mod ord setBg modNotes">
        <pc:chgData name="Housing Matters" userId="c89d658f-eb82-449f-9049-c6408c5c5bfb" providerId="ADAL" clId="{4645C923-D06F-56A4-99CD-1E781547217B}" dt="2026-03-10T22:44:08.965" v="4171" actId="2696"/>
        <pc:sldMkLst>
          <pc:docMk/>
          <pc:sldMk cId="0" sldId="271"/>
        </pc:sldMkLst>
      </pc:sldChg>
      <pc:sldChg chg="addSp modSp del mod ord">
        <pc:chgData name="Housing Matters" userId="c89d658f-eb82-449f-9049-c6408c5c5bfb" providerId="ADAL" clId="{4645C923-D06F-56A4-99CD-1E781547217B}" dt="2026-03-10T22:44:08.979" v="4174" actId="2696"/>
        <pc:sldMkLst>
          <pc:docMk/>
          <pc:sldMk cId="0" sldId="272"/>
        </pc:sldMkLst>
      </pc:sldChg>
      <pc:sldChg chg="modSp del mod ord modNotes">
        <pc:chgData name="Housing Matters" userId="c89d658f-eb82-449f-9049-c6408c5c5bfb" providerId="ADAL" clId="{4645C923-D06F-56A4-99CD-1E781547217B}" dt="2026-03-10T22:44:08.955" v="4165" actId="2696"/>
        <pc:sldMkLst>
          <pc:docMk/>
          <pc:sldMk cId="0" sldId="273"/>
        </pc:sldMkLst>
      </pc:sldChg>
      <pc:sldChg chg="modSp del mod ord">
        <pc:chgData name="Housing Matters" userId="c89d658f-eb82-449f-9049-c6408c5c5bfb" providerId="ADAL" clId="{4645C923-D06F-56A4-99CD-1E781547217B}" dt="2026-03-10T22:44:08.965" v="4170" actId="2696"/>
        <pc:sldMkLst>
          <pc:docMk/>
          <pc:sldMk cId="0" sldId="274"/>
        </pc:sldMkLst>
      </pc:sldChg>
      <pc:sldChg chg="addSp delSp modSp del mod ord modNotes">
        <pc:chgData name="Housing Matters" userId="c89d658f-eb82-449f-9049-c6408c5c5bfb" providerId="ADAL" clId="{4645C923-D06F-56A4-99CD-1E781547217B}" dt="2026-03-10T22:44:08.962" v="4167" actId="2696"/>
        <pc:sldMkLst>
          <pc:docMk/>
          <pc:sldMk cId="0" sldId="275"/>
        </pc:sldMkLst>
      </pc:sldChg>
      <pc:sldChg chg="delSp modSp del mod ord">
        <pc:chgData name="Housing Matters" userId="c89d658f-eb82-449f-9049-c6408c5c5bfb" providerId="ADAL" clId="{4645C923-D06F-56A4-99CD-1E781547217B}" dt="2026-03-10T22:44:08.963" v="4168" actId="2696"/>
        <pc:sldMkLst>
          <pc:docMk/>
          <pc:sldMk cId="0" sldId="276"/>
        </pc:sldMkLst>
      </pc:sldChg>
      <pc:sldChg chg="delSp modSp del mod ord">
        <pc:chgData name="Housing Matters" userId="c89d658f-eb82-449f-9049-c6408c5c5bfb" providerId="ADAL" clId="{4645C923-D06F-56A4-99CD-1E781547217B}" dt="2026-03-10T22:44:08.964" v="4169" actId="2696"/>
        <pc:sldMkLst>
          <pc:docMk/>
          <pc:sldMk cId="0" sldId="277"/>
        </pc:sldMkLst>
      </pc:sldChg>
      <pc:sldChg chg="addSp delSp modSp del mod ord modNotes">
        <pc:chgData name="Housing Matters" userId="c89d658f-eb82-449f-9049-c6408c5c5bfb" providerId="ADAL" clId="{4645C923-D06F-56A4-99CD-1E781547217B}" dt="2026-03-10T22:44:08.983" v="4175" actId="2696"/>
        <pc:sldMkLst>
          <pc:docMk/>
          <pc:sldMk cId="0" sldId="278"/>
        </pc:sldMkLst>
      </pc:sldChg>
      <pc:sldChg chg="addSp delSp modSp add mod ord">
        <pc:chgData name="Housing Matters" userId="c89d658f-eb82-449f-9049-c6408c5c5bfb" providerId="ADAL" clId="{4645C923-D06F-56A4-99CD-1E781547217B}" dt="2026-03-05T01:37:29.637" v="2472" actId="14100"/>
        <pc:sldMkLst>
          <pc:docMk/>
          <pc:sldMk cId="4070814870" sldId="284"/>
        </pc:sldMkLst>
        <pc:spChg chg="mod">
          <ac:chgData name="Housing Matters" userId="c89d658f-eb82-449f-9049-c6408c5c5bfb" providerId="ADAL" clId="{4645C923-D06F-56A4-99CD-1E781547217B}" dt="2026-03-05T01:34:51.023" v="2464" actId="1076"/>
          <ac:spMkLst>
            <pc:docMk/>
            <pc:sldMk cId="4070814870" sldId="284"/>
            <ac:spMk id="5" creationId="{4F7FFB47-F61F-D4C3-75F8-C01B5347208A}"/>
          </ac:spMkLst>
        </pc:spChg>
        <pc:spChg chg="mod">
          <ac:chgData name="Housing Matters" userId="c89d658f-eb82-449f-9049-c6408c5c5bfb" providerId="ADAL" clId="{4645C923-D06F-56A4-99CD-1E781547217B}" dt="2026-03-05T01:37:29.637" v="2472" actId="14100"/>
          <ac:spMkLst>
            <pc:docMk/>
            <pc:sldMk cId="4070814870" sldId="284"/>
            <ac:spMk id="6" creationId="{B2D7687E-6981-E3F2-FD76-DB0597F2839B}"/>
          </ac:spMkLst>
        </pc:spChg>
        <pc:picChg chg="add mod">
          <ac:chgData name="Housing Matters" userId="c89d658f-eb82-449f-9049-c6408c5c5bfb" providerId="ADAL" clId="{4645C923-D06F-56A4-99CD-1E781547217B}" dt="2026-03-05T01:34:57.471" v="2465" actId="14100"/>
          <ac:picMkLst>
            <pc:docMk/>
            <pc:sldMk cId="4070814870" sldId="284"/>
            <ac:picMk id="7" creationId="{2966F312-1653-E986-04D2-9E6A3270644C}"/>
          </ac:picMkLst>
        </pc:picChg>
      </pc:sldChg>
      <pc:sldChg chg="addSp delSp modSp add mod ord modClrScheme chgLayout">
        <pc:chgData name="Housing Matters" userId="c89d658f-eb82-449f-9049-c6408c5c5bfb" providerId="ADAL" clId="{4645C923-D06F-56A4-99CD-1E781547217B}" dt="2026-03-04T06:48:01.562" v="930"/>
        <pc:sldMkLst>
          <pc:docMk/>
          <pc:sldMk cId="1021356726" sldId="285"/>
        </pc:sldMkLst>
        <pc:spChg chg="mod">
          <ac:chgData name="Housing Matters" userId="c89d658f-eb82-449f-9049-c6408c5c5bfb" providerId="ADAL" clId="{4645C923-D06F-56A4-99CD-1E781547217B}" dt="2026-03-04T06:48:00.376" v="928" actId="207"/>
          <ac:spMkLst>
            <pc:docMk/>
            <pc:sldMk cId="1021356726" sldId="285"/>
            <ac:spMk id="2" creationId="{8C471BDF-B831-58C7-53E9-3DCB1EFEBF86}"/>
          </ac:spMkLst>
        </pc:spChg>
        <pc:spChg chg="mod">
          <ac:chgData name="Housing Matters" userId="c89d658f-eb82-449f-9049-c6408c5c5bfb" providerId="ADAL" clId="{4645C923-D06F-56A4-99CD-1E781547217B}" dt="2026-03-04T06:46:52.049" v="915" actId="207"/>
          <ac:spMkLst>
            <pc:docMk/>
            <pc:sldMk cId="1021356726" sldId="285"/>
            <ac:spMk id="4" creationId="{7F405EAF-1E2A-A8ED-F5FC-460A91117F2C}"/>
          </ac:spMkLst>
        </pc:spChg>
        <pc:picChg chg="add mod">
          <ac:chgData name="Housing Matters" userId="c89d658f-eb82-449f-9049-c6408c5c5bfb" providerId="ADAL" clId="{4645C923-D06F-56A4-99CD-1E781547217B}" dt="2026-02-27T00:58:03.448" v="362" actId="1076"/>
          <ac:picMkLst>
            <pc:docMk/>
            <pc:sldMk cId="1021356726" sldId="285"/>
            <ac:picMk id="7" creationId="{F75BC73D-6D73-E489-B1B8-347F1C340974}"/>
          </ac:picMkLst>
        </pc:picChg>
      </pc:sldChg>
      <pc:sldChg chg="addSp delSp modSp add del mod ord">
        <pc:chgData name="Housing Matters" userId="c89d658f-eb82-449f-9049-c6408c5c5bfb" providerId="ADAL" clId="{4645C923-D06F-56A4-99CD-1E781547217B}" dt="2026-03-10T22:44:08.961" v="4166" actId="2696"/>
        <pc:sldMkLst>
          <pc:docMk/>
          <pc:sldMk cId="4007405128" sldId="286"/>
        </pc:sldMkLst>
      </pc:sldChg>
      <pc:sldChg chg="addSp delSp modSp add del mod ord modClrScheme chgLayout">
        <pc:chgData name="Housing Matters" userId="c89d658f-eb82-449f-9049-c6408c5c5bfb" providerId="ADAL" clId="{4645C923-D06F-56A4-99CD-1E781547217B}" dt="2026-03-10T22:44:08.973" v="4173" actId="2696"/>
        <pc:sldMkLst>
          <pc:docMk/>
          <pc:sldMk cId="2110322718" sldId="287"/>
        </pc:sldMkLst>
      </pc:sldChg>
      <pc:sldChg chg="addSp delSp modSp add del mod ord">
        <pc:chgData name="Housing Matters" userId="c89d658f-eb82-449f-9049-c6408c5c5bfb" providerId="ADAL" clId="{4645C923-D06F-56A4-99CD-1E781547217B}" dt="2026-03-10T22:44:08.948" v="4160" actId="2696"/>
        <pc:sldMkLst>
          <pc:docMk/>
          <pc:sldMk cId="1664527021" sldId="288"/>
        </pc:sldMkLst>
      </pc:sldChg>
      <pc:sldChg chg="addSp delSp modSp new mod setBg">
        <pc:chgData name="Housing Matters" userId="c89d658f-eb82-449f-9049-c6408c5c5bfb" providerId="ADAL" clId="{4645C923-D06F-56A4-99CD-1E781547217B}" dt="2026-03-04T20:09:42.486" v="1741" actId="122"/>
        <pc:sldMkLst>
          <pc:docMk/>
          <pc:sldMk cId="1340319564" sldId="289"/>
        </pc:sldMkLst>
        <pc:spChg chg="mod">
          <ac:chgData name="Housing Matters" userId="c89d658f-eb82-449f-9049-c6408c5c5bfb" providerId="ADAL" clId="{4645C923-D06F-56A4-99CD-1E781547217B}" dt="2026-03-04T20:09:42.486" v="1741" actId="122"/>
          <ac:spMkLst>
            <pc:docMk/>
            <pc:sldMk cId="1340319564" sldId="289"/>
            <ac:spMk id="2" creationId="{ED290359-500B-74E5-31BA-25AE59DC3205}"/>
          </ac:spMkLst>
        </pc:spChg>
        <pc:picChg chg="add mod">
          <ac:chgData name="Housing Matters" userId="c89d658f-eb82-449f-9049-c6408c5c5bfb" providerId="ADAL" clId="{4645C923-D06F-56A4-99CD-1E781547217B}" dt="2026-02-27T01:26:10.955" v="637" actId="1076"/>
          <ac:picMkLst>
            <pc:docMk/>
            <pc:sldMk cId="1340319564" sldId="289"/>
            <ac:picMk id="4" creationId="{CDB4B433-B905-0F1D-2C7D-A2942E9C44D9}"/>
          </ac:picMkLst>
        </pc:picChg>
      </pc:sldChg>
      <pc:sldChg chg="addSp modSp new mod ord setBg">
        <pc:chgData name="Housing Matters" userId="c89d658f-eb82-449f-9049-c6408c5c5bfb" providerId="ADAL" clId="{4645C923-D06F-56A4-99CD-1E781547217B}" dt="2026-03-06T08:17:40.197" v="3980" actId="20577"/>
        <pc:sldMkLst>
          <pc:docMk/>
          <pc:sldMk cId="430143037" sldId="290"/>
        </pc:sldMkLst>
        <pc:spChg chg="mod">
          <ac:chgData name="Housing Matters" userId="c89d658f-eb82-449f-9049-c6408c5c5bfb" providerId="ADAL" clId="{4645C923-D06F-56A4-99CD-1E781547217B}" dt="2026-03-04T06:50:48.310" v="952" actId="21"/>
          <ac:spMkLst>
            <pc:docMk/>
            <pc:sldMk cId="430143037" sldId="290"/>
            <ac:spMk id="2" creationId="{946F1DD7-E505-140E-D1CB-F61540B84E2E}"/>
          </ac:spMkLst>
        </pc:spChg>
        <pc:spChg chg="mod">
          <ac:chgData name="Housing Matters" userId="c89d658f-eb82-449f-9049-c6408c5c5bfb" providerId="ADAL" clId="{4645C923-D06F-56A4-99CD-1E781547217B}" dt="2026-03-06T08:17:40.197" v="3980" actId="20577"/>
          <ac:spMkLst>
            <pc:docMk/>
            <pc:sldMk cId="430143037" sldId="290"/>
            <ac:spMk id="3" creationId="{DA5B9E32-C0DD-A469-A14D-666D708FADF4}"/>
          </ac:spMkLst>
        </pc:spChg>
        <pc:picChg chg="add mod">
          <ac:chgData name="Housing Matters" userId="c89d658f-eb82-449f-9049-c6408c5c5bfb" providerId="ADAL" clId="{4645C923-D06F-56A4-99CD-1E781547217B}" dt="2026-03-06T08:09:17.701" v="3955" actId="14100"/>
          <ac:picMkLst>
            <pc:docMk/>
            <pc:sldMk cId="430143037" sldId="290"/>
            <ac:picMk id="4" creationId="{C816B942-CF4F-4AD4-959B-A87C554CCD98}"/>
          </ac:picMkLst>
        </pc:picChg>
      </pc:sldChg>
      <pc:sldChg chg="addSp delSp modSp add mod ord">
        <pc:chgData name="Housing Matters" userId="c89d658f-eb82-449f-9049-c6408c5c5bfb" providerId="ADAL" clId="{4645C923-D06F-56A4-99CD-1E781547217B}" dt="2026-03-06T08:17:21.483" v="3959" actId="207"/>
        <pc:sldMkLst>
          <pc:docMk/>
          <pc:sldMk cId="3685811086" sldId="291"/>
        </pc:sldMkLst>
        <pc:spChg chg="mod">
          <ac:chgData name="Housing Matters" userId="c89d658f-eb82-449f-9049-c6408c5c5bfb" providerId="ADAL" clId="{4645C923-D06F-56A4-99CD-1E781547217B}" dt="2026-03-05T23:02:30.814" v="3709" actId="2711"/>
          <ac:spMkLst>
            <pc:docMk/>
            <pc:sldMk cId="3685811086" sldId="291"/>
            <ac:spMk id="2" creationId="{7540F003-0CB6-F822-6044-F435510F4370}"/>
          </ac:spMkLst>
        </pc:spChg>
        <pc:spChg chg="mod">
          <ac:chgData name="Housing Matters" userId="c89d658f-eb82-449f-9049-c6408c5c5bfb" providerId="ADAL" clId="{4645C923-D06F-56A4-99CD-1E781547217B}" dt="2026-03-06T08:17:21.483" v="3959" actId="207"/>
          <ac:spMkLst>
            <pc:docMk/>
            <pc:sldMk cId="3685811086" sldId="291"/>
            <ac:spMk id="3" creationId="{C9E4C07E-4BD5-E0E6-C9BC-A371C02328A8}"/>
          </ac:spMkLst>
        </pc:spChg>
        <pc:picChg chg="add mod">
          <ac:chgData name="Housing Matters" userId="c89d658f-eb82-449f-9049-c6408c5c5bfb" providerId="ADAL" clId="{4645C923-D06F-56A4-99CD-1E781547217B}" dt="2026-03-04T20:34:44.028" v="2042" actId="14100"/>
          <ac:picMkLst>
            <pc:docMk/>
            <pc:sldMk cId="3685811086" sldId="291"/>
            <ac:picMk id="6" creationId="{CA2D2BB6-9610-111C-694C-30AF1C12FAAF}"/>
          </ac:picMkLst>
        </pc:picChg>
      </pc:sldChg>
      <pc:sldChg chg="addSp delSp modSp add mod ord">
        <pc:chgData name="Housing Matters" userId="c89d658f-eb82-449f-9049-c6408c5c5bfb" providerId="ADAL" clId="{4645C923-D06F-56A4-99CD-1E781547217B}" dt="2026-03-06T08:17:27.767" v="3960" actId="207"/>
        <pc:sldMkLst>
          <pc:docMk/>
          <pc:sldMk cId="3256452748" sldId="293"/>
        </pc:sldMkLst>
        <pc:spChg chg="mod">
          <ac:chgData name="Housing Matters" userId="c89d658f-eb82-449f-9049-c6408c5c5bfb" providerId="ADAL" clId="{4645C923-D06F-56A4-99CD-1E781547217B}" dt="2026-03-05T23:01:50.534" v="3705" actId="27636"/>
          <ac:spMkLst>
            <pc:docMk/>
            <pc:sldMk cId="3256452748" sldId="293"/>
            <ac:spMk id="5" creationId="{B2833FD4-62C3-5BA1-78C4-1EEE422DCE35}"/>
          </ac:spMkLst>
        </pc:spChg>
        <pc:spChg chg="mod">
          <ac:chgData name="Housing Matters" userId="c89d658f-eb82-449f-9049-c6408c5c5bfb" providerId="ADAL" clId="{4645C923-D06F-56A4-99CD-1E781547217B}" dt="2026-03-06T08:17:27.767" v="3960" actId="207"/>
          <ac:spMkLst>
            <pc:docMk/>
            <pc:sldMk cId="3256452748" sldId="293"/>
            <ac:spMk id="6" creationId="{9FDE5F2E-853E-9370-1CB5-C175707508CD}"/>
          </ac:spMkLst>
        </pc:spChg>
        <pc:picChg chg="add mod">
          <ac:chgData name="Housing Matters" userId="c89d658f-eb82-449f-9049-c6408c5c5bfb" providerId="ADAL" clId="{4645C923-D06F-56A4-99CD-1E781547217B}" dt="2026-03-05T05:28:29.223" v="2865" actId="1076"/>
          <ac:picMkLst>
            <pc:docMk/>
            <pc:sldMk cId="3256452748" sldId="293"/>
            <ac:picMk id="9" creationId="{8F998D85-EAAC-77D3-24C5-6D1408244F9F}"/>
          </ac:picMkLst>
        </pc:picChg>
      </pc:sldChg>
      <pc:sldChg chg="addSp delSp modSp add mod ord">
        <pc:chgData name="Housing Matters" userId="c89d658f-eb82-449f-9049-c6408c5c5bfb" providerId="ADAL" clId="{4645C923-D06F-56A4-99CD-1E781547217B}" dt="2026-03-06T08:18:15.428" v="3985" actId="108"/>
        <pc:sldMkLst>
          <pc:docMk/>
          <pc:sldMk cId="2841217470" sldId="294"/>
        </pc:sldMkLst>
        <pc:spChg chg="mod">
          <ac:chgData name="Housing Matters" userId="c89d658f-eb82-449f-9049-c6408c5c5bfb" providerId="ADAL" clId="{4645C923-D06F-56A4-99CD-1E781547217B}" dt="2026-03-04T20:46:47.321" v="2116" actId="207"/>
          <ac:spMkLst>
            <pc:docMk/>
            <pc:sldMk cId="2841217470" sldId="294"/>
            <ac:spMk id="2" creationId="{6FCD55EE-B2AC-10A3-F52A-0F7FE6E488E9}"/>
          </ac:spMkLst>
        </pc:spChg>
        <pc:spChg chg="mod">
          <ac:chgData name="Housing Matters" userId="c89d658f-eb82-449f-9049-c6408c5c5bfb" providerId="ADAL" clId="{4645C923-D06F-56A4-99CD-1E781547217B}" dt="2026-03-06T08:18:15.428" v="3985" actId="108"/>
          <ac:spMkLst>
            <pc:docMk/>
            <pc:sldMk cId="2841217470" sldId="294"/>
            <ac:spMk id="3" creationId="{95B2F39A-05BF-10E4-FD4B-1A3CF33C6F4C}"/>
          </ac:spMkLst>
        </pc:spChg>
        <pc:picChg chg="add mod">
          <ac:chgData name="Housing Matters" userId="c89d658f-eb82-449f-9049-c6408c5c5bfb" providerId="ADAL" clId="{4645C923-D06F-56A4-99CD-1E781547217B}" dt="2026-03-04T23:00:15.068" v="2180" actId="1076"/>
          <ac:picMkLst>
            <pc:docMk/>
            <pc:sldMk cId="2841217470" sldId="294"/>
            <ac:picMk id="5" creationId="{0B2A2A9D-3F65-6DA7-D8FF-4B1C97E93762}"/>
          </ac:picMkLst>
        </pc:picChg>
      </pc:sldChg>
      <pc:sldChg chg="addSp delSp modSp add mod ord">
        <pc:chgData name="Housing Matters" userId="c89d658f-eb82-449f-9049-c6408c5c5bfb" providerId="ADAL" clId="{4645C923-D06F-56A4-99CD-1E781547217B}" dt="2026-03-06T08:18:53.250" v="4003" actId="207"/>
        <pc:sldMkLst>
          <pc:docMk/>
          <pc:sldMk cId="2014767307" sldId="297"/>
        </pc:sldMkLst>
        <pc:spChg chg="mod">
          <ac:chgData name="Housing Matters" userId="c89d658f-eb82-449f-9049-c6408c5c5bfb" providerId="ADAL" clId="{4645C923-D06F-56A4-99CD-1E781547217B}" dt="2026-03-05T05:39:39.689" v="2996" actId="1076"/>
          <ac:spMkLst>
            <pc:docMk/>
            <pc:sldMk cId="2014767307" sldId="297"/>
            <ac:spMk id="2" creationId="{6060112D-1B48-CFAC-4876-E3F88567BDB3}"/>
          </ac:spMkLst>
        </pc:spChg>
        <pc:spChg chg="mod">
          <ac:chgData name="Housing Matters" userId="c89d658f-eb82-449f-9049-c6408c5c5bfb" providerId="ADAL" clId="{4645C923-D06F-56A4-99CD-1E781547217B}" dt="2026-03-06T08:18:53.250" v="4003" actId="207"/>
          <ac:spMkLst>
            <pc:docMk/>
            <pc:sldMk cId="2014767307" sldId="297"/>
            <ac:spMk id="3" creationId="{896B1FF1-66A0-197E-6BAD-1AD8C0646CBC}"/>
          </ac:spMkLst>
        </pc:spChg>
        <pc:picChg chg="add mod">
          <ac:chgData name="Housing Matters" userId="c89d658f-eb82-449f-9049-c6408c5c5bfb" providerId="ADAL" clId="{4645C923-D06F-56A4-99CD-1E781547217B}" dt="2026-03-05T05:39:52.289" v="3000" actId="14100"/>
          <ac:picMkLst>
            <pc:docMk/>
            <pc:sldMk cId="2014767307" sldId="297"/>
            <ac:picMk id="4" creationId="{377DAB53-D7E7-AA08-C611-D41A983A768A}"/>
          </ac:picMkLst>
        </pc:picChg>
      </pc:sldChg>
      <pc:sldChg chg="modSp add mod ord">
        <pc:chgData name="Housing Matters" userId="c89d658f-eb82-449f-9049-c6408c5c5bfb" providerId="ADAL" clId="{4645C923-D06F-56A4-99CD-1E781547217B}" dt="2026-03-06T08:26:37.527" v="4062" actId="113"/>
        <pc:sldMkLst>
          <pc:docMk/>
          <pc:sldMk cId="1217332554" sldId="298"/>
        </pc:sldMkLst>
        <pc:spChg chg="mod">
          <ac:chgData name="Housing Matters" userId="c89d658f-eb82-449f-9049-c6408c5c5bfb" providerId="ADAL" clId="{4645C923-D06F-56A4-99CD-1E781547217B}" dt="2026-03-06T08:26:37.527" v="4062" actId="113"/>
          <ac:spMkLst>
            <pc:docMk/>
            <pc:sldMk cId="1217332554" sldId="298"/>
            <ac:spMk id="4" creationId="{322B3691-FBBE-4125-FB09-D071C56899F3}"/>
          </ac:spMkLst>
        </pc:spChg>
      </pc:sldChg>
      <pc:sldChg chg="addSp delSp modSp add mod ord">
        <pc:chgData name="Housing Matters" userId="c89d658f-eb82-449f-9049-c6408c5c5bfb" providerId="ADAL" clId="{4645C923-D06F-56A4-99CD-1E781547217B}" dt="2026-03-06T08:17:34.362" v="3970" actId="20577"/>
        <pc:sldMkLst>
          <pc:docMk/>
          <pc:sldMk cId="724062265" sldId="299"/>
        </pc:sldMkLst>
        <pc:spChg chg="mod">
          <ac:chgData name="Housing Matters" userId="c89d658f-eb82-449f-9049-c6408c5c5bfb" providerId="ADAL" clId="{4645C923-D06F-56A4-99CD-1E781547217B}" dt="2026-03-05T01:43:11.136" v="2511" actId="14100"/>
          <ac:spMkLst>
            <pc:docMk/>
            <pc:sldMk cId="724062265" sldId="299"/>
            <ac:spMk id="5" creationId="{320D1995-7F95-19EB-C593-C7ED843D428A}"/>
          </ac:spMkLst>
        </pc:spChg>
        <pc:spChg chg="mod">
          <ac:chgData name="Housing Matters" userId="c89d658f-eb82-449f-9049-c6408c5c5bfb" providerId="ADAL" clId="{4645C923-D06F-56A4-99CD-1E781547217B}" dt="2026-03-06T08:17:34.362" v="3970" actId="20577"/>
          <ac:spMkLst>
            <pc:docMk/>
            <pc:sldMk cId="724062265" sldId="299"/>
            <ac:spMk id="6" creationId="{03E5ECDA-5940-E1FA-9846-194EA20F29F0}"/>
          </ac:spMkLst>
        </pc:spChg>
        <pc:picChg chg="add mod">
          <ac:chgData name="Housing Matters" userId="c89d658f-eb82-449f-9049-c6408c5c5bfb" providerId="ADAL" clId="{4645C923-D06F-56A4-99CD-1E781547217B}" dt="2026-03-05T05:25:57.676" v="2854" actId="1076"/>
          <ac:picMkLst>
            <pc:docMk/>
            <pc:sldMk cId="724062265" sldId="299"/>
            <ac:picMk id="2" creationId="{0A86D09A-ECA8-000C-FC00-709ABE92D0FC}"/>
          </ac:picMkLst>
        </pc:picChg>
      </pc:sldChg>
      <pc:sldChg chg="modSp add mod ord">
        <pc:chgData name="Housing Matters" userId="c89d658f-eb82-449f-9049-c6408c5c5bfb" providerId="ADAL" clId="{4645C923-D06F-56A4-99CD-1E781547217B}" dt="2026-03-06T08:39:50.189" v="4093" actId="2711"/>
        <pc:sldMkLst>
          <pc:docMk/>
          <pc:sldMk cId="3640981632" sldId="300"/>
        </pc:sldMkLst>
        <pc:spChg chg="mod">
          <ac:chgData name="Housing Matters" userId="c89d658f-eb82-449f-9049-c6408c5c5bfb" providerId="ADAL" clId="{4645C923-D06F-56A4-99CD-1E781547217B}" dt="2026-03-06T08:39:50.189" v="4093" actId="2711"/>
          <ac:spMkLst>
            <pc:docMk/>
            <pc:sldMk cId="3640981632" sldId="300"/>
            <ac:spMk id="2" creationId="{4B2D1648-B6A8-6C1A-47BB-A6595238C2D1}"/>
          </ac:spMkLst>
        </pc:spChg>
      </pc:sldChg>
      <pc:sldChg chg="addSp delSp modSp add mod ord">
        <pc:chgData name="Housing Matters" userId="c89d658f-eb82-449f-9049-c6408c5c5bfb" providerId="ADAL" clId="{4645C923-D06F-56A4-99CD-1E781547217B}" dt="2026-03-06T08:41:44.670" v="4145" actId="20577"/>
        <pc:sldMkLst>
          <pc:docMk/>
          <pc:sldMk cId="2258111238" sldId="301"/>
        </pc:sldMkLst>
        <pc:spChg chg="mod">
          <ac:chgData name="Housing Matters" userId="c89d658f-eb82-449f-9049-c6408c5c5bfb" providerId="ADAL" clId="{4645C923-D06F-56A4-99CD-1E781547217B}" dt="2026-03-05T21:50:33.508" v="3220" actId="207"/>
          <ac:spMkLst>
            <pc:docMk/>
            <pc:sldMk cId="2258111238" sldId="301"/>
            <ac:spMk id="2" creationId="{BB6A88B8-DB08-BF75-E46C-63D6D1C2D186}"/>
          </ac:spMkLst>
        </pc:spChg>
        <pc:spChg chg="mod">
          <ac:chgData name="Housing Matters" userId="c89d658f-eb82-449f-9049-c6408c5c5bfb" providerId="ADAL" clId="{4645C923-D06F-56A4-99CD-1E781547217B}" dt="2026-03-06T08:19:12.999" v="4005" actId="207"/>
          <ac:spMkLst>
            <pc:docMk/>
            <pc:sldMk cId="2258111238" sldId="301"/>
            <ac:spMk id="3" creationId="{361A37F7-C951-8316-2D32-2247DD238B73}"/>
          </ac:spMkLst>
        </pc:spChg>
        <pc:spChg chg="add mod">
          <ac:chgData name="Housing Matters" userId="c89d658f-eb82-449f-9049-c6408c5c5bfb" providerId="ADAL" clId="{4645C923-D06F-56A4-99CD-1E781547217B}" dt="2026-03-06T08:19:15.832" v="4006" actId="207"/>
          <ac:spMkLst>
            <pc:docMk/>
            <pc:sldMk cId="2258111238" sldId="301"/>
            <ac:spMk id="6" creationId="{80408EC8-2EF2-1B4C-E3D5-F0922E1A9A98}"/>
          </ac:spMkLst>
        </pc:spChg>
        <pc:spChg chg="add mod">
          <ac:chgData name="Housing Matters" userId="c89d658f-eb82-449f-9049-c6408c5c5bfb" providerId="ADAL" clId="{4645C923-D06F-56A4-99CD-1E781547217B}" dt="2026-03-06T08:41:44.670" v="4145" actId="20577"/>
          <ac:spMkLst>
            <pc:docMk/>
            <pc:sldMk cId="2258111238" sldId="301"/>
            <ac:spMk id="8" creationId="{013AC849-CE02-1706-4FBA-59F80DE9C30B}"/>
          </ac:spMkLst>
        </pc:spChg>
      </pc:sldChg>
      <pc:sldChg chg="modSp add mod">
        <pc:chgData name="Housing Matters" userId="c89d658f-eb82-449f-9049-c6408c5c5bfb" providerId="ADAL" clId="{4645C923-D06F-56A4-99CD-1E781547217B}" dt="2026-03-06T08:42:15.526" v="4158" actId="20577"/>
        <pc:sldMkLst>
          <pc:docMk/>
          <pc:sldMk cId="3207949133" sldId="302"/>
        </pc:sldMkLst>
        <pc:spChg chg="mod">
          <ac:chgData name="Housing Matters" userId="c89d658f-eb82-449f-9049-c6408c5c5bfb" providerId="ADAL" clId="{4645C923-D06F-56A4-99CD-1E781547217B}" dt="2026-03-05T21:52:00.573" v="3245" actId="20577"/>
          <ac:spMkLst>
            <pc:docMk/>
            <pc:sldMk cId="3207949133" sldId="302"/>
            <ac:spMk id="2" creationId="{F57F00E7-FBCA-D154-609C-B442B86DC5BF}"/>
          </ac:spMkLst>
        </pc:spChg>
        <pc:spChg chg="mod">
          <ac:chgData name="Housing Matters" userId="c89d658f-eb82-449f-9049-c6408c5c5bfb" providerId="ADAL" clId="{4645C923-D06F-56A4-99CD-1E781547217B}" dt="2026-03-06T08:42:15.526" v="4158" actId="20577"/>
          <ac:spMkLst>
            <pc:docMk/>
            <pc:sldMk cId="3207949133" sldId="302"/>
            <ac:spMk id="3" creationId="{91EFE0C7-0EFF-6291-35B3-9ED33BF51BDD}"/>
          </ac:spMkLst>
        </pc:spChg>
      </pc:sldChg>
      <pc:sldChg chg="modSp add mod ord">
        <pc:chgData name="Housing Matters" userId="c89d658f-eb82-449f-9049-c6408c5c5bfb" providerId="ADAL" clId="{4645C923-D06F-56A4-99CD-1E781547217B}" dt="2026-03-05T22:56:25.261" v="3665" actId="20577"/>
        <pc:sldMkLst>
          <pc:docMk/>
          <pc:sldMk cId="1487639126" sldId="303"/>
        </pc:sldMkLst>
        <pc:spChg chg="mod">
          <ac:chgData name="Housing Matters" userId="c89d658f-eb82-449f-9049-c6408c5c5bfb" providerId="ADAL" clId="{4645C923-D06F-56A4-99CD-1E781547217B}" dt="2026-03-05T22:56:25.261" v="3665" actId="20577"/>
          <ac:spMkLst>
            <pc:docMk/>
            <pc:sldMk cId="1487639126" sldId="303"/>
            <ac:spMk id="2" creationId="{12643F9D-1D66-6E04-66DD-C47C37B9AD11}"/>
          </ac:spMkLst>
        </pc:spChg>
      </pc:sldChg>
      <pc:sldChg chg="addSp delSp modSp add mod ord">
        <pc:chgData name="Housing Matters" userId="c89d658f-eb82-449f-9049-c6408c5c5bfb" providerId="ADAL" clId="{4645C923-D06F-56A4-99CD-1E781547217B}" dt="2026-03-06T08:20:01.379" v="4019" actId="2711"/>
        <pc:sldMkLst>
          <pc:docMk/>
          <pc:sldMk cId="1460305574" sldId="304"/>
        </pc:sldMkLst>
        <pc:spChg chg="mod">
          <ac:chgData name="Housing Matters" userId="c89d658f-eb82-449f-9049-c6408c5c5bfb" providerId="ADAL" clId="{4645C923-D06F-56A4-99CD-1E781547217B}" dt="2026-03-05T22:01:18.102" v="3286" actId="2711"/>
          <ac:spMkLst>
            <pc:docMk/>
            <pc:sldMk cId="1460305574" sldId="304"/>
            <ac:spMk id="2" creationId="{F8D8693B-FBE1-D0D0-4B7C-4CB42FA37217}"/>
          </ac:spMkLst>
        </pc:spChg>
        <pc:spChg chg="mod">
          <ac:chgData name="Housing Matters" userId="c89d658f-eb82-449f-9049-c6408c5c5bfb" providerId="ADAL" clId="{4645C923-D06F-56A4-99CD-1E781547217B}" dt="2026-03-06T08:20:01.379" v="4019" actId="2711"/>
          <ac:spMkLst>
            <pc:docMk/>
            <pc:sldMk cId="1460305574" sldId="304"/>
            <ac:spMk id="8" creationId="{391D5FED-8C82-3A6D-39EB-B25370088916}"/>
          </ac:spMkLst>
        </pc:spChg>
      </pc:sldChg>
      <pc:sldChg chg="modSp add mod">
        <pc:chgData name="Housing Matters" userId="c89d658f-eb82-449f-9049-c6408c5c5bfb" providerId="ADAL" clId="{4645C923-D06F-56A4-99CD-1E781547217B}" dt="2026-03-06T08:31:14.167" v="4067" actId="207"/>
        <pc:sldMkLst>
          <pc:docMk/>
          <pc:sldMk cId="3847093987" sldId="305"/>
        </pc:sldMkLst>
        <pc:spChg chg="mod">
          <ac:chgData name="Housing Matters" userId="c89d658f-eb82-449f-9049-c6408c5c5bfb" providerId="ADAL" clId="{4645C923-D06F-56A4-99CD-1E781547217B}" dt="2026-03-06T08:31:14.167" v="4067" actId="207"/>
          <ac:spMkLst>
            <pc:docMk/>
            <pc:sldMk cId="3847093987" sldId="305"/>
            <ac:spMk id="2" creationId="{AE387521-3025-CD65-AE7C-F36D7B7C82E7}"/>
          </ac:spMkLst>
        </pc:spChg>
        <pc:spChg chg="mod">
          <ac:chgData name="Housing Matters" userId="c89d658f-eb82-449f-9049-c6408c5c5bfb" providerId="ADAL" clId="{4645C923-D06F-56A4-99CD-1E781547217B}" dt="2026-03-05T23:14:25.749" v="3810" actId="108"/>
          <ac:spMkLst>
            <pc:docMk/>
            <pc:sldMk cId="3847093987" sldId="305"/>
            <ac:spMk id="8" creationId="{179828BC-D913-C375-0A7A-657DC4483A70}"/>
          </ac:spMkLst>
        </pc:spChg>
      </pc:sldChg>
      <pc:sldChg chg="modSp add mod ord">
        <pc:chgData name="Housing Matters" userId="c89d658f-eb82-449f-9049-c6408c5c5bfb" providerId="ADAL" clId="{4645C923-D06F-56A4-99CD-1E781547217B}" dt="2026-03-05T22:56:28.937" v="3667" actId="20577"/>
        <pc:sldMkLst>
          <pc:docMk/>
          <pc:sldMk cId="3998347984" sldId="306"/>
        </pc:sldMkLst>
        <pc:spChg chg="mod">
          <ac:chgData name="Housing Matters" userId="c89d658f-eb82-449f-9049-c6408c5c5bfb" providerId="ADAL" clId="{4645C923-D06F-56A4-99CD-1E781547217B}" dt="2026-03-05T22:56:28.937" v="3667" actId="20577"/>
          <ac:spMkLst>
            <pc:docMk/>
            <pc:sldMk cId="3998347984" sldId="306"/>
            <ac:spMk id="2" creationId="{F1510865-D3E6-DA8D-3CF7-3078BD7D68D0}"/>
          </ac:spMkLst>
        </pc:spChg>
      </pc:sldChg>
      <pc:sldChg chg="addSp delSp modSp add mod ord">
        <pc:chgData name="Housing Matters" userId="c89d658f-eb82-449f-9049-c6408c5c5bfb" providerId="ADAL" clId="{4645C923-D06F-56A4-99CD-1E781547217B}" dt="2026-03-06T08:20:09.923" v="4020" actId="113"/>
        <pc:sldMkLst>
          <pc:docMk/>
          <pc:sldMk cId="1775675587" sldId="307"/>
        </pc:sldMkLst>
        <pc:spChg chg="mod">
          <ac:chgData name="Housing Matters" userId="c89d658f-eb82-449f-9049-c6408c5c5bfb" providerId="ADAL" clId="{4645C923-D06F-56A4-99CD-1E781547217B}" dt="2026-03-05T22:13:46.732" v="3386" actId="2711"/>
          <ac:spMkLst>
            <pc:docMk/>
            <pc:sldMk cId="1775675587" sldId="307"/>
            <ac:spMk id="2" creationId="{8924E282-BB29-BFC4-8F96-9606653A5036}"/>
          </ac:spMkLst>
        </pc:spChg>
        <pc:spChg chg="add del mod">
          <ac:chgData name="Housing Matters" userId="c89d658f-eb82-449f-9049-c6408c5c5bfb" providerId="ADAL" clId="{4645C923-D06F-56A4-99CD-1E781547217B}" dt="2026-03-06T08:20:09.923" v="4020" actId="113"/>
          <ac:spMkLst>
            <pc:docMk/>
            <pc:sldMk cId="1775675587" sldId="307"/>
            <ac:spMk id="8" creationId="{0568712C-30FE-8FF1-8A4C-08FE3E5DF5BC}"/>
          </ac:spMkLst>
        </pc:spChg>
      </pc:sldChg>
      <pc:sldChg chg="modSp add mod">
        <pc:chgData name="Housing Matters" userId="c89d658f-eb82-449f-9049-c6408c5c5bfb" providerId="ADAL" clId="{4645C923-D06F-56A4-99CD-1E781547217B}" dt="2026-03-06T08:20:24.176" v="4032" actId="113"/>
        <pc:sldMkLst>
          <pc:docMk/>
          <pc:sldMk cId="594963608" sldId="308"/>
        </pc:sldMkLst>
        <pc:spChg chg="mod">
          <ac:chgData name="Housing Matters" userId="c89d658f-eb82-449f-9049-c6408c5c5bfb" providerId="ADAL" clId="{4645C923-D06F-56A4-99CD-1E781547217B}" dt="2026-03-05T22:25:05.504" v="3516" actId="1076"/>
          <ac:spMkLst>
            <pc:docMk/>
            <pc:sldMk cId="594963608" sldId="308"/>
            <ac:spMk id="2" creationId="{4A84280C-D52E-F968-1642-5DFCE2FF615F}"/>
          </ac:spMkLst>
        </pc:spChg>
        <pc:spChg chg="mod">
          <ac:chgData name="Housing Matters" userId="c89d658f-eb82-449f-9049-c6408c5c5bfb" providerId="ADAL" clId="{4645C923-D06F-56A4-99CD-1E781547217B}" dt="2026-03-06T08:20:24.176" v="4032" actId="113"/>
          <ac:spMkLst>
            <pc:docMk/>
            <pc:sldMk cId="594963608" sldId="308"/>
            <ac:spMk id="8" creationId="{86321603-0409-B32B-9538-328A596102A9}"/>
          </ac:spMkLst>
        </pc:spChg>
      </pc:sldChg>
      <pc:sldChg chg="modSp add mod ord">
        <pc:chgData name="Housing Matters" userId="c89d658f-eb82-449f-9049-c6408c5c5bfb" providerId="ADAL" clId="{4645C923-D06F-56A4-99CD-1E781547217B}" dt="2026-03-05T22:29:40.790" v="3546" actId="20578"/>
        <pc:sldMkLst>
          <pc:docMk/>
          <pc:sldMk cId="744049350" sldId="309"/>
        </pc:sldMkLst>
        <pc:spChg chg="mod">
          <ac:chgData name="Housing Matters" userId="c89d658f-eb82-449f-9049-c6408c5c5bfb" providerId="ADAL" clId="{4645C923-D06F-56A4-99CD-1E781547217B}" dt="2026-03-05T22:29:34.939" v="3544" actId="20577"/>
          <ac:spMkLst>
            <pc:docMk/>
            <pc:sldMk cId="744049350" sldId="309"/>
            <ac:spMk id="2" creationId="{D0807FA6-9208-A08B-E644-546A053538AA}"/>
          </ac:spMkLst>
        </pc:spChg>
      </pc:sldChg>
      <pc:sldChg chg="addSp delSp modSp add mod ord modClrScheme chgLayout">
        <pc:chgData name="Housing Matters" userId="c89d658f-eb82-449f-9049-c6408c5c5bfb" providerId="ADAL" clId="{4645C923-D06F-56A4-99CD-1E781547217B}" dt="2026-03-06T08:35:14.281" v="4090" actId="207"/>
        <pc:sldMkLst>
          <pc:docMk/>
          <pc:sldMk cId="1926278558" sldId="310"/>
        </pc:sldMkLst>
        <pc:spChg chg="mod">
          <ac:chgData name="Housing Matters" userId="c89d658f-eb82-449f-9049-c6408c5c5bfb" providerId="ADAL" clId="{4645C923-D06F-56A4-99CD-1E781547217B}" dt="2026-03-05T22:40:35.534" v="3609" actId="26606"/>
          <ac:spMkLst>
            <pc:docMk/>
            <pc:sldMk cId="1926278558" sldId="310"/>
            <ac:spMk id="2" creationId="{6E0A318A-C0EB-70C7-93EB-A9B3F8F71AEB}"/>
          </ac:spMkLst>
        </pc:spChg>
        <pc:spChg chg="mod">
          <ac:chgData name="Housing Matters" userId="c89d658f-eb82-449f-9049-c6408c5c5bfb" providerId="ADAL" clId="{4645C923-D06F-56A4-99CD-1E781547217B}" dt="2026-03-06T08:35:14.281" v="4090" actId="207"/>
          <ac:spMkLst>
            <pc:docMk/>
            <pc:sldMk cId="1926278558" sldId="310"/>
            <ac:spMk id="8" creationId="{6DC2E4E2-6691-CDBD-B0D8-5DD1527EA93C}"/>
          </ac:spMkLst>
        </pc:spChg>
      </pc:sldChg>
      <pc:sldChg chg="modSp add del mod">
        <pc:chgData name="Housing Matters" userId="c89d658f-eb82-449f-9049-c6408c5c5bfb" providerId="ADAL" clId="{4645C923-D06F-56A4-99CD-1E781547217B}" dt="2026-03-10T22:44:08.946" v="4159" actId="2696"/>
        <pc:sldMkLst>
          <pc:docMk/>
          <pc:sldMk cId="3473439404" sldId="311"/>
        </pc:sldMkLst>
      </pc:sldChg>
      <pc:sldChg chg="modSp add ord">
        <pc:chgData name="Housing Matters" userId="c89d658f-eb82-449f-9049-c6408c5c5bfb" providerId="ADAL" clId="{4645C923-D06F-56A4-99CD-1E781547217B}" dt="2026-03-05T22:56:01.174" v="3661"/>
        <pc:sldMkLst>
          <pc:docMk/>
          <pc:sldMk cId="3644083294" sldId="312"/>
        </pc:sldMkLst>
        <pc:spChg chg="mod">
          <ac:chgData name="Housing Matters" userId="c89d658f-eb82-449f-9049-c6408c5c5bfb" providerId="ADAL" clId="{4645C923-D06F-56A4-99CD-1E781547217B}" dt="2026-03-05T22:56:01.174" v="3661"/>
          <ac:spMkLst>
            <pc:docMk/>
            <pc:sldMk cId="3644083294" sldId="312"/>
            <ac:spMk id="2" creationId="{DCA7A7A9-003E-C9FE-AF7F-3E78FA14BF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2414E-9011-A4AC-48A0-481A40E8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50446-7572-0E7E-149F-7F41F4899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8A483-66DB-2E54-F37A-5CDE6C29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7672F-0A18-4B47-91F2-E42E57864BD5}" type="datetimeFigureOut">
              <a:rPr lang="en-AU" smtClean="0"/>
              <a:t>11/3/2026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B252-09C1-3AEE-8365-E11CC13F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E44DA-5BF9-F8C4-1735-9E35DA0E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7EA9-6E0A-4FD9-9DEE-4352E634ED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456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ine of houses and trees&#10;&#10;AI-generated content may be incorrect.">
            <a:extLst>
              <a:ext uri="{FF2B5EF4-FFF2-40B4-BE49-F238E27FC236}">
                <a16:creationId xmlns:a16="http://schemas.microsoft.com/office/drawing/2014/main" id="{87FB946E-0C58-B20C-0328-BC985507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4">
            <a:extLst>
              <a:ext uri="{FF2B5EF4-FFF2-40B4-BE49-F238E27FC236}">
                <a16:creationId xmlns:a16="http://schemas.microsoft.com/office/drawing/2014/main" id="{1B6B1CD1-8713-98DF-3086-55E00BB4FD31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</a:pPr>
            <a:r>
              <a:rPr lang="en-US" sz="3600" b="1" i="0" u="none" strike="noStrike" cap="none" dirty="0">
                <a:solidFill>
                  <a:srgbClr val="F77F00"/>
                </a:solidFill>
                <a:latin typeface="Aptos" panose="020B0004020202020204" pitchFamily="34" charset="0"/>
              </a:rPr>
              <a:t>Housing Needs in the Bellingen Shire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294967295"/>
          </p:nvPr>
        </p:nvSpPr>
        <p:spPr>
          <a:xfrm>
            <a:off x="1197864" y="1208225"/>
            <a:ext cx="6757416" cy="851163"/>
          </a:xfrm>
        </p:spPr>
        <p:txBody>
          <a:bodyPr spcFirstLastPara="1" lIns="91425" tIns="91425" rIns="91425" bIns="91425" anchor="t" anchorCtr="0">
            <a:noAutofit/>
          </a:bodyPr>
          <a:lstStyle/>
          <a:p>
            <a:pPr marL="114300" indent="0" algn="ctr"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2400" b="0" i="0" u="none" strike="noStrike" cap="none" dirty="0">
                <a:solidFill>
                  <a:srgbClr val="6F877F"/>
                </a:solidFill>
                <a:latin typeface="Aptos" panose="020B0004020202020204" pitchFamily="34" charset="0"/>
              </a:rPr>
              <a:t>Headlines and Trends from the Needs Mapping 2025 project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3BC2A6-4549-BCC1-5CD7-DF9B7E355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07" y="4117136"/>
            <a:ext cx="1318965" cy="8511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0AAE8-8076-642B-20DE-8F563187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33FD4-62C3-5BA1-78C4-1EEE422D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090" y="143668"/>
            <a:ext cx="4550360" cy="964620"/>
          </a:xfrm>
        </p:spPr>
        <p:txBody>
          <a:bodyPr anchor="b">
            <a:normAutofit fontScale="90000"/>
          </a:bodyPr>
          <a:lstStyle/>
          <a:p>
            <a:r>
              <a:rPr lang="en-AU" sz="3200" b="1" dirty="0">
                <a:solidFill>
                  <a:srgbClr val="F77F00"/>
                </a:solidFill>
              </a:rPr>
              <a:t>The “Bellingen Shuffle”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DE5F2E-853E-9370-1CB5-C17570750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090" y="1273280"/>
            <a:ext cx="4939867" cy="3219207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114300" indent="0">
              <a:buNone/>
            </a:pPr>
            <a:r>
              <a:rPr lang="en-AU" sz="1000" b="1" dirty="0">
                <a:solidFill>
                  <a:srgbClr val="6F877F"/>
                </a:solidFill>
                <a:latin typeface="Aptos" panose="020B0004020202020204" pitchFamily="34" charset="0"/>
              </a:rPr>
              <a:t>Headline: </a:t>
            </a:r>
            <a:r>
              <a:rPr lang="en-AU" sz="1000" dirty="0">
                <a:solidFill>
                  <a:srgbClr val="6F877F"/>
                </a:solidFill>
                <a:latin typeface="Aptos" panose="020B0004020202020204" pitchFamily="34" charset="0"/>
              </a:rPr>
              <a:t>Frequent forced moves are a defining feature of the local rental market.</a:t>
            </a:r>
            <a:br>
              <a:rPr lang="en-AU" sz="1000" dirty="0">
                <a:solidFill>
                  <a:srgbClr val="6F877F"/>
                </a:solidFill>
                <a:latin typeface="Aptos" panose="020B0004020202020204" pitchFamily="34" charset="0"/>
              </a:rPr>
            </a:br>
            <a:endParaRPr lang="en-AU" sz="1000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Survey finding: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b="1" dirty="0">
                <a:latin typeface="Aptos" panose="020B0004020202020204" pitchFamily="34" charset="0"/>
              </a:rPr>
              <a:t>61% of renters say the “Bellingen Shuffle” reflects their experience, with many renters moving multiple times within a five-year period.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The “Bellingen Shuffle” describes repeated short-term rental cycles caused by: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dirty="0">
                <a:latin typeface="Aptos" panose="020B0004020202020204" pitchFamily="34" charset="0"/>
              </a:rPr>
              <a:t>rent increases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dirty="0">
                <a:latin typeface="Aptos" panose="020B0004020202020204" pitchFamily="34" charset="0"/>
              </a:rPr>
              <a:t>property sales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dirty="0">
                <a:latin typeface="Aptos" panose="020B0004020202020204" pitchFamily="34" charset="0"/>
              </a:rPr>
              <a:t>owners reclaiming homes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dirty="0">
                <a:latin typeface="Aptos" panose="020B0004020202020204" pitchFamily="34" charset="0"/>
              </a:rPr>
              <a:t>conversion to short-term accommodation</a:t>
            </a:r>
          </a:p>
          <a:p>
            <a:pPr marL="114300" indent="0">
              <a:buNone/>
            </a:pPr>
            <a:br>
              <a:rPr lang="en-AU" sz="1000" dirty="0">
                <a:latin typeface="Aptos" panose="020B0004020202020204" pitchFamily="34" charset="0"/>
              </a:rPr>
            </a:br>
            <a:r>
              <a:rPr lang="en-AU" sz="1000" b="1" dirty="0">
                <a:latin typeface="Aptos" panose="020B0004020202020204" pitchFamily="34" charset="0"/>
              </a:rPr>
              <a:t>What this means:</a:t>
            </a:r>
            <a:br>
              <a:rPr lang="en-AU" sz="1000" dirty="0">
                <a:latin typeface="Aptos" panose="020B0004020202020204" pitchFamily="34" charset="0"/>
              </a:rPr>
            </a:b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dirty="0">
                <a:latin typeface="Aptos" panose="020B0004020202020204" pitchFamily="34" charset="0"/>
              </a:rPr>
              <a:t>Many renters move repeatedly within the Shire, often with little notice.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00" dirty="0">
                <a:latin typeface="Aptos" panose="020B0004020202020204" pitchFamily="34" charset="0"/>
              </a:rPr>
              <a:t>This creates ongoing disruption for families, children, social connections, employment and schooling.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</p:txBody>
      </p:sp>
      <p:pic>
        <p:nvPicPr>
          <p:cNvPr id="9" name="Picture 8" descr="A person carrying a child&#10;&#10;AI-generated content may be incorrect.">
            <a:extLst>
              <a:ext uri="{FF2B5EF4-FFF2-40B4-BE49-F238E27FC236}">
                <a16:creationId xmlns:a16="http://schemas.microsoft.com/office/drawing/2014/main" id="{8F998D85-EAAC-77D3-24C5-6D140824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4" y="1273280"/>
            <a:ext cx="3501719" cy="29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92936-A008-9751-BF81-DE7F34638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55EE-B2AC-10A3-F52A-0F7FE6E48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77F00"/>
                </a:solidFill>
              </a:rPr>
              <a:t>The Human Impact of Rental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2F39A-05BF-10E4-FD4B-1A3CF33C6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1" y="1152474"/>
            <a:ext cx="4772363" cy="3546001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AU" sz="1000" b="1" dirty="0">
                <a:solidFill>
                  <a:srgbClr val="6F877F"/>
                </a:solidFill>
                <a:latin typeface="Aptos" panose="020B0004020202020204" pitchFamily="34" charset="0"/>
              </a:rPr>
              <a:t>Headline:</a:t>
            </a: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 </a:t>
            </a:r>
            <a:r>
              <a:rPr lang="en-AU" sz="1000" b="1" dirty="0">
                <a:solidFill>
                  <a:srgbClr val="6F877F"/>
                </a:solidFill>
                <a:latin typeface="Aptos" panose="020B0004020202020204" pitchFamily="34" charset="0"/>
              </a:rPr>
              <a:t>Housing stress is affecting everyday life for many renters.</a:t>
            </a:r>
          </a:p>
          <a:p>
            <a:pPr marL="114300" indent="0">
              <a:buNone/>
            </a:pP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Survey responses show: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56% cut back on essentials such as food or healthcare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56% say housing stress affects their mental health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37% say it impacts their family’s wellbeing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</a:t>
            </a: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25% rely on community services or support networks</a:t>
            </a: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What this means</a:t>
            </a: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Housing costs are now affecting: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health and wellbeing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family stability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access to essential services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financial resilience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Saving a deposit now takes 10–15 years for many households.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(</a:t>
            </a:r>
            <a:r>
              <a:rPr lang="en-AU" sz="1050" dirty="0" err="1">
                <a:solidFill>
                  <a:srgbClr val="003049"/>
                </a:solidFill>
                <a:latin typeface="Aptos" panose="020B0004020202020204" pitchFamily="34" charset="0"/>
              </a:rPr>
              <a:t>Cotality</a:t>
            </a: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 Report 2025)</a:t>
            </a:r>
          </a:p>
          <a:p>
            <a:pPr marL="114300" indent="0">
              <a:buNone/>
            </a:pP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Housing pressure is no longer just a housing issue — it is a </a:t>
            </a: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public health and wellbeing issue.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A person with her hands on her head&#10;&#10;AI-generated content may be incorrect.">
            <a:extLst>
              <a:ext uri="{FF2B5EF4-FFF2-40B4-BE49-F238E27FC236}">
                <a16:creationId xmlns:a16="http://schemas.microsoft.com/office/drawing/2014/main" id="{0B2A2A9D-3F65-6DA7-D8FF-4B1C97E93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064" y="1632637"/>
            <a:ext cx="3537584" cy="23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1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81EF-BED4-10B9-0458-81FB5CED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0112D-1B48-CFAC-4876-E3F88567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/>
          </a:bodyPr>
          <a:lstStyle/>
          <a:p>
            <a:r>
              <a:rPr lang="en-AU" sz="2000" b="1" dirty="0">
                <a:solidFill>
                  <a:srgbClr val="F77F00"/>
                </a:solidFill>
              </a:rPr>
              <a:t>What Rental Stress means for the Local Economy &amp; Community</a:t>
            </a:r>
            <a:endParaRPr lang="en-AU" sz="2000" dirty="0">
              <a:solidFill>
                <a:srgbClr val="F77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1FF1-66A0-197E-6BAD-1AD8C064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2368" y="1065237"/>
            <a:ext cx="4519933" cy="3546001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Headline: </a:t>
            </a:r>
            <a:r>
              <a:rPr lang="en-AU" sz="1050" dirty="0">
                <a:solidFill>
                  <a:srgbClr val="6F877F"/>
                </a:solidFill>
                <a:latin typeface="Aptos" panose="020B0004020202020204" pitchFamily="34" charset="0"/>
              </a:rPr>
              <a:t>Housing access is increasingly shaping the future of the Shire.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It is influencing: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workforce retention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local service delivery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community stability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latin typeface="Aptos" panose="020B0004020202020204" pitchFamily="34" charset="0"/>
              </a:rPr>
              <a:t>Housing pressure is creating a cycle of instability: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F77F00"/>
                </a:solidFill>
                <a:latin typeface="Aptos" panose="020B0004020202020204" pitchFamily="34" charset="0"/>
              </a:rPr>
              <a:t>Rising housing costs → Rental insecurity → Frequent moves and stress → Young people and workers leaving → Community and workforce impacts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latin typeface="Aptos" panose="020B0004020202020204" pitchFamily="34" charset="0"/>
              </a:rPr>
              <a:t>Result: </a:t>
            </a:r>
            <a:r>
              <a:rPr lang="en-AU" sz="1050" dirty="0">
                <a:latin typeface="Aptos" panose="020B0004020202020204" pitchFamily="34" charset="0"/>
              </a:rPr>
              <a:t>Communities across the Shire are increasingly calling for </a:t>
            </a:r>
            <a:r>
              <a:rPr lang="en-AU" sz="1050" b="1" dirty="0">
                <a:latin typeface="Aptos" panose="020B0004020202020204" pitchFamily="34" charset="0"/>
              </a:rPr>
              <a:t>new housing solutions and long-term affordability models.</a:t>
            </a:r>
            <a:endParaRPr lang="en-AU" sz="1050" dirty="0">
              <a:latin typeface="Aptos" panose="020B0004020202020204" pitchFamily="34" charset="0"/>
            </a:endParaRPr>
          </a:p>
        </p:txBody>
      </p:sp>
      <p:pic>
        <p:nvPicPr>
          <p:cNvPr id="4" name="Picture 3" descr="A couple of people in a car&#10;&#10;AI-generated content may be incorrect.">
            <a:extLst>
              <a:ext uri="{FF2B5EF4-FFF2-40B4-BE49-F238E27FC236}">
                <a16:creationId xmlns:a16="http://schemas.microsoft.com/office/drawing/2014/main" id="{377DAB53-D7E7-AA08-C611-D41A983A7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36" y="1531294"/>
            <a:ext cx="3761954" cy="250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67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341F3-98E2-A357-FECD-3240A469F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houses and trees&#10;&#10;AI-generated content may be incorrect.">
            <a:extLst>
              <a:ext uri="{FF2B5EF4-FFF2-40B4-BE49-F238E27FC236}">
                <a16:creationId xmlns:a16="http://schemas.microsoft.com/office/drawing/2014/main" id="{87E15F1F-1F09-CDF6-566B-0F1ED553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2D1648-B6A8-6C1A-47BB-A6595238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822257"/>
            <a:ext cx="7223760" cy="5727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>
                <a:solidFill>
                  <a:srgbClr val="F77F00"/>
                </a:solidFill>
              </a:rPr>
              <a:t>SECTION 4 — </a:t>
            </a:r>
            <a:r>
              <a:rPr lang="en-AU" sz="3600" b="1" dirty="0">
                <a:solidFill>
                  <a:srgbClr val="F77F00"/>
                </a:solidFill>
                <a:latin typeface="Aptos" panose="020B0004020202020204" pitchFamily="34" charset="0"/>
              </a:rPr>
              <a:t>A Community Facing Two Housing Realities</a:t>
            </a:r>
            <a:br>
              <a:rPr lang="en-AU" sz="3600" dirty="0"/>
            </a:br>
            <a:endParaRPr lang="en-AU" sz="3600" b="1" dirty="0">
              <a:solidFill>
                <a:srgbClr val="F7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81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E6F41-5C1A-A4D9-C96E-0C0F0187F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A88B8-DB08-BF75-E46C-63D6D1C2D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Local Voices: Housing Pressure and Community Concern</a:t>
            </a:r>
            <a:endParaRPr lang="en-AU" dirty="0">
              <a:solidFill>
                <a:srgbClr val="F77F0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A37F7-C951-8316-2D32-2247DD238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45" y="1017725"/>
            <a:ext cx="2892675" cy="1002329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Survey respondents (2025)</a:t>
            </a:r>
            <a:endParaRPr lang="en-AU" sz="1050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Renters: </a:t>
            </a:r>
            <a:r>
              <a:rPr lang="en-AU" sz="1050" b="1" dirty="0">
                <a:latin typeface="Aptos" panose="020B0004020202020204" pitchFamily="34" charset="0"/>
              </a:rPr>
              <a:t>44%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Mortgage: </a:t>
            </a:r>
            <a:r>
              <a:rPr lang="en-AU" sz="1050" b="1" dirty="0">
                <a:latin typeface="Aptos" panose="020B0004020202020204" pitchFamily="34" charset="0"/>
              </a:rPr>
              <a:t>19%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Own outright: </a:t>
            </a:r>
            <a:r>
              <a:rPr lang="en-AU" sz="1050" b="1" dirty="0">
                <a:latin typeface="Aptos" panose="020B0004020202020204" pitchFamily="34" charset="0"/>
              </a:rPr>
              <a:t>38%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br>
              <a:rPr lang="en-AU" sz="1050" dirty="0">
                <a:latin typeface="Aptos" panose="020B0004020202020204" pitchFamily="34" charset="0"/>
              </a:rPr>
            </a:br>
            <a:endParaRPr lang="en-AU" sz="1050" dirty="0"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408EC8-2EF2-1B4C-E3D5-F0922E1A9A98}"/>
              </a:ext>
            </a:extLst>
          </p:cNvPr>
          <p:cNvSpPr txBox="1">
            <a:spLocks/>
          </p:cNvSpPr>
          <p:nvPr/>
        </p:nvSpPr>
        <p:spPr>
          <a:xfrm>
            <a:off x="4572000" y="1081334"/>
            <a:ext cx="2892675" cy="93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Bellingen Shire households (Census 2021)</a:t>
            </a:r>
            <a:endParaRPr lang="en-AU" sz="1050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AU" sz="1050" dirty="0">
                <a:latin typeface="Aptos" panose="020B0004020202020204" pitchFamily="34" charset="0"/>
              </a:rPr>
              <a:t>• Renters: </a:t>
            </a:r>
            <a:r>
              <a:rPr lang="en-AU" sz="1050" b="1" dirty="0">
                <a:latin typeface="Aptos" panose="020B0004020202020204" pitchFamily="34" charset="0"/>
              </a:rPr>
              <a:t>~21%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AU" sz="1050" dirty="0">
                <a:latin typeface="Aptos" panose="020B0004020202020204" pitchFamily="34" charset="0"/>
              </a:rPr>
              <a:t>• Mortgage: </a:t>
            </a:r>
            <a:r>
              <a:rPr lang="en-AU" sz="1050" b="1" dirty="0">
                <a:latin typeface="Aptos" panose="020B0004020202020204" pitchFamily="34" charset="0"/>
              </a:rPr>
              <a:t>~25%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AU" sz="1050" dirty="0">
                <a:latin typeface="Aptos" panose="020B0004020202020204" pitchFamily="34" charset="0"/>
              </a:rPr>
              <a:t>• Own outright: </a:t>
            </a:r>
            <a:r>
              <a:rPr lang="en-AU" sz="1050" b="1" dirty="0">
                <a:latin typeface="Aptos" panose="020B0004020202020204" pitchFamily="34" charset="0"/>
              </a:rPr>
              <a:t>~46%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br>
              <a:rPr lang="en-AU" sz="1050" dirty="0">
                <a:latin typeface="Aptos" panose="020B0004020202020204" pitchFamily="34" charset="0"/>
              </a:rPr>
            </a:br>
            <a:endParaRPr lang="en-AU" sz="1050" dirty="0">
              <a:latin typeface="Aptos" panose="020B00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3AC849-CE02-1706-4FBA-59F80DE9C30B}"/>
              </a:ext>
            </a:extLst>
          </p:cNvPr>
          <p:cNvSpPr txBox="1">
            <a:spLocks/>
          </p:cNvSpPr>
          <p:nvPr/>
        </p:nvSpPr>
        <p:spPr>
          <a:xfrm>
            <a:off x="311702" y="2020055"/>
            <a:ext cx="8673272" cy="267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What the comparison suggests</a:t>
            </a:r>
          </a:p>
          <a:p>
            <a:pPr marL="114300" indent="0">
              <a:buFont typeface="Arial"/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Renters are </a:t>
            </a:r>
            <a:r>
              <a:rPr lang="en-AU" sz="1050" b="1" dirty="0">
                <a:latin typeface="Aptos" panose="020B0004020202020204" pitchFamily="34" charset="0"/>
              </a:rPr>
              <a:t>over-represented in the survey</a:t>
            </a:r>
            <a:r>
              <a:rPr lang="en-AU" sz="1050" dirty="0">
                <a:latin typeface="Aptos" panose="020B0004020202020204" pitchFamily="34" charset="0"/>
              </a:rPr>
              <a:t>, reflecting the housing pressures many households face.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At the same time, </a:t>
            </a:r>
            <a:r>
              <a:rPr lang="en-AU" sz="1050" b="1" dirty="0">
                <a:latin typeface="Aptos" panose="020B0004020202020204" pitchFamily="34" charset="0"/>
              </a:rPr>
              <a:t>many respondents own their homes outright</a:t>
            </a:r>
            <a:r>
              <a:rPr lang="en-AU" sz="1050" dirty="0">
                <a:latin typeface="Aptos" panose="020B0004020202020204" pitchFamily="34" charset="0"/>
              </a:rPr>
              <a:t>, showing strong engagement from securely housed residents.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This suggests </a:t>
            </a:r>
            <a:r>
              <a:rPr lang="en-AU" sz="1050" b="1" dirty="0">
                <a:latin typeface="Aptos" panose="020B0004020202020204" pitchFamily="34" charset="0"/>
              </a:rPr>
              <a:t>broad community concern about the wider impacts of the housing crisis on the Shire.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AU" sz="1050" b="1" dirty="0">
                <a:latin typeface="Aptos" panose="020B0004020202020204" pitchFamily="34" charset="0"/>
              </a:rPr>
              <a:t>Community voice</a:t>
            </a:r>
          </a:p>
          <a:p>
            <a:pPr marL="114300" indent="0">
              <a:buFont typeface="Arial"/>
              <a:buNone/>
            </a:pPr>
            <a:r>
              <a:rPr lang="en-AU" sz="1050" dirty="0">
                <a:latin typeface="Aptos" panose="020B0004020202020204" pitchFamily="34" charset="0"/>
              </a:rPr>
              <a:t>Survey responses also show that </a:t>
            </a:r>
            <a:r>
              <a:rPr lang="en-AU" sz="1050" b="1" dirty="0">
                <a:latin typeface="Aptos" panose="020B0004020202020204" pitchFamily="34" charset="0"/>
              </a:rPr>
              <a:t>securely housed residents care deeply about the issue</a:t>
            </a:r>
            <a:r>
              <a:rPr lang="en-AU" sz="1050" dirty="0">
                <a:latin typeface="Aptos" panose="020B0004020202020204" pitchFamily="34" charset="0"/>
              </a:rPr>
              <a:t>, even when their own housing situation is stable.</a:t>
            </a:r>
            <a:br>
              <a:rPr lang="en-AU" sz="1050" dirty="0">
                <a:latin typeface="Aptos" panose="020B0004020202020204" pitchFamily="34" charset="0"/>
              </a:rPr>
            </a:b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AU" sz="1050" dirty="0">
                <a:solidFill>
                  <a:srgbClr val="F77F00"/>
                </a:solidFill>
                <a:latin typeface="Aptos" panose="020B0004020202020204" pitchFamily="34" charset="0"/>
              </a:rPr>
              <a:t>“We always say we were lucky. We bought our place years ago and own it outright. But I worry about young people, and the people who make this community work —they’re finding it harder and harder to stay. It really worries me.”</a:t>
            </a:r>
            <a:br>
              <a:rPr lang="en-AU" sz="1050" dirty="0">
                <a:latin typeface="Aptos" panose="020B0004020202020204" pitchFamily="34" charset="0"/>
              </a:rPr>
            </a:b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Font typeface="Arial"/>
              <a:buNone/>
            </a:pPr>
            <a:r>
              <a:rPr lang="en-AU" sz="1050" b="1" dirty="0">
                <a:latin typeface="Aptos" panose="020B0004020202020204" pitchFamily="34" charset="0"/>
              </a:rPr>
              <a:t>Source:</a:t>
            </a:r>
            <a:r>
              <a:rPr lang="en-AU" sz="1050" dirty="0">
                <a:latin typeface="Aptos" panose="020B0004020202020204" pitchFamily="34" charset="0"/>
              </a:rPr>
              <a:t> ABS Census 2021; HMAG Housing Needs Survey 2025.</a:t>
            </a:r>
          </a:p>
        </p:txBody>
      </p:sp>
    </p:spTree>
    <p:extLst>
      <p:ext uri="{BB962C8B-B14F-4D97-AF65-F5344CB8AC3E}">
        <p14:creationId xmlns:p14="http://schemas.microsoft.com/office/powerpoint/2010/main" val="2258111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5ECC-0E0D-420E-D4FE-FEF603D86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00E7-FBCA-D154-609C-B442B86D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pPr marL="114300"/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A Changing Housing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FE0C7-0EFF-6291-35B3-9ED33BF5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1" y="1017726"/>
            <a:ext cx="8520600" cy="368075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AU" sz="1000" b="1" dirty="0">
                <a:solidFill>
                  <a:srgbClr val="6F877F"/>
                </a:solidFill>
                <a:latin typeface="Aptos" panose="020B0004020202020204" pitchFamily="34" charset="0"/>
              </a:rPr>
              <a:t>Cash purchasing in the local housing market</a:t>
            </a:r>
          </a:p>
          <a:p>
            <a:pPr marL="114300" indent="0">
              <a:buNone/>
            </a:pPr>
            <a:br>
              <a:rPr lang="en-AU" sz="1000" dirty="0">
                <a:latin typeface="Aptos" panose="020B0004020202020204" pitchFamily="34" charset="0"/>
              </a:rPr>
            </a:br>
            <a:r>
              <a:rPr lang="en-AU" sz="1000" dirty="0">
                <a:latin typeface="Aptos" panose="020B0004020202020204" pitchFamily="34" charset="0"/>
              </a:rPr>
              <a:t>In 2023, Bellingen Shire sat in the </a:t>
            </a:r>
            <a:r>
              <a:rPr lang="en-AU" sz="1000" b="1" dirty="0">
                <a:latin typeface="Aptos" panose="020B0004020202020204" pitchFamily="34" charset="0"/>
              </a:rPr>
              <a:t>top 20% of NSW areas for cash purchases</a:t>
            </a:r>
            <a:r>
              <a:rPr lang="en-AU" sz="1000" dirty="0">
                <a:latin typeface="Aptos" panose="020B0004020202020204" pitchFamily="34" charset="0"/>
              </a:rPr>
              <a:t>, with: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</a:t>
            </a:r>
            <a:r>
              <a:rPr lang="en-AU" sz="1000" b="1" dirty="0">
                <a:latin typeface="Aptos" panose="020B0004020202020204" pitchFamily="34" charset="0"/>
              </a:rPr>
              <a:t>50.4% of residential property purchases made without a mortgage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Median purchase price around </a:t>
            </a:r>
            <a:r>
              <a:rPr lang="en-AU" sz="1000" b="1" dirty="0">
                <a:latin typeface="Aptos" panose="020B0004020202020204" pitchFamily="34" charset="0"/>
              </a:rPr>
              <a:t>$937,500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>
                <a:latin typeface="Aptos" panose="020B0004020202020204" pitchFamily="34" charset="0"/>
              </a:rPr>
              <a:t>Across NSW </a:t>
            </a:r>
            <a:r>
              <a:rPr lang="en-AU" sz="1000" dirty="0">
                <a:latin typeface="Aptos" panose="020B0004020202020204" pitchFamily="34" charset="0"/>
              </a:rPr>
              <a:t>and Queensland housing markets, a growing share of homes are being purchased outright by buyers with accumulated housing wealth, including retirees or households relocating from higher-priced housing markets. Because these buyers do not rely on mortgages, they can compete strongly in regional markets where local incomes may not support similar purchase prices.</a:t>
            </a:r>
            <a:br>
              <a:rPr lang="en-AU" sz="1000" dirty="0">
                <a:latin typeface="Aptos" panose="020B0004020202020204" pitchFamily="34" charset="0"/>
              </a:rPr>
            </a:b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What this suggests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These dynamics point to increasing </a:t>
            </a:r>
            <a:r>
              <a:rPr lang="en-AU" sz="1000" b="1" dirty="0">
                <a:latin typeface="Aptos" panose="020B0004020202020204" pitchFamily="34" charset="0"/>
              </a:rPr>
              <a:t>stratification in the housing system</a:t>
            </a:r>
            <a:r>
              <a:rPr lang="en-AU" sz="1000" dirty="0">
                <a:latin typeface="Aptos" panose="020B0004020202020204" pitchFamily="34" charset="0"/>
              </a:rPr>
              <a:t>.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The market is increasingly shaped by two groups: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households entering the market with </a:t>
            </a:r>
            <a:r>
              <a:rPr lang="en-AU" sz="1000" b="1" dirty="0">
                <a:latin typeface="Aptos" panose="020B0004020202020204" pitchFamily="34" charset="0"/>
              </a:rPr>
              <a:t>accumulated housing wealth and cash purchasing power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households relying on </a:t>
            </a:r>
            <a:r>
              <a:rPr lang="en-AU" sz="1000" b="1" dirty="0">
                <a:latin typeface="Aptos" panose="020B0004020202020204" pitchFamily="34" charset="0"/>
              </a:rPr>
              <a:t>local wages, mortgages or rental housing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This dynamic can intensify competition for housing and influence who is able to enter or remain in the local housing market.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Source:</a:t>
            </a:r>
            <a:r>
              <a:rPr lang="en-AU" sz="1000" dirty="0">
                <a:latin typeface="Aptos" panose="020B0004020202020204" pitchFamily="34" charset="0"/>
              </a:rPr>
              <a:t> ABS Census 2021; HMAG Housing Needs Survey 2025; PEXA / ABC News reporting on cash property purchases (2023).</a:t>
            </a:r>
            <a:br>
              <a:rPr lang="en-AU" sz="1000" dirty="0">
                <a:latin typeface="Aptos" panose="020B0004020202020204" pitchFamily="34" charset="0"/>
              </a:rPr>
            </a:br>
            <a:endParaRPr lang="en-AU" sz="1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9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4FBA-4E7B-C783-56AE-09BB5811B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houses and trees&#10;&#10;AI-generated content may be incorrect.">
            <a:extLst>
              <a:ext uri="{FF2B5EF4-FFF2-40B4-BE49-F238E27FC236}">
                <a16:creationId xmlns:a16="http://schemas.microsoft.com/office/drawing/2014/main" id="{19545BBF-8644-F313-E52D-AACAC6AD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43F9D-1D66-6E04-66DD-C47C37B9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822257"/>
            <a:ext cx="7223760" cy="5727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>
                <a:solidFill>
                  <a:srgbClr val="F77F00"/>
                </a:solidFill>
              </a:rPr>
              <a:t>SECTION 5 — Housing Resilience and Future Risks</a:t>
            </a:r>
            <a:br>
              <a:rPr lang="en-AU" sz="3600" dirty="0"/>
            </a:br>
            <a:br>
              <a:rPr lang="en-AU" sz="3600" dirty="0"/>
            </a:br>
            <a:endParaRPr lang="en-AU" sz="3600" b="1" dirty="0">
              <a:solidFill>
                <a:srgbClr val="F7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39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A40CB-0C03-403C-373F-80B1112D3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693B-FBE1-D0D0-4B7C-4CB42FA3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Housing Supply Does Not Match Household Needs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D5FED-8C82-3A6D-39EB-B25370088916}"/>
              </a:ext>
            </a:extLst>
          </p:cNvPr>
          <p:cNvSpPr txBox="1">
            <a:spLocks/>
          </p:cNvSpPr>
          <p:nvPr/>
        </p:nvSpPr>
        <p:spPr>
          <a:xfrm>
            <a:off x="311701" y="1017725"/>
            <a:ext cx="8673272" cy="391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Across HMAG’s </a:t>
            </a:r>
            <a:r>
              <a:rPr lang="en-AU" sz="1000" b="1" dirty="0">
                <a:latin typeface="Aptos" panose="020B0004020202020204" pitchFamily="34" charset="0"/>
              </a:rPr>
              <a:t>2018, 2023 and 2025 surveys</a:t>
            </a:r>
            <a:r>
              <a:rPr lang="en-AU" sz="1000" dirty="0">
                <a:latin typeface="Aptos" panose="020B0004020202020204" pitchFamily="34" charset="0"/>
              </a:rPr>
              <a:t>, residents consistently identified a mismatch between available housing and local household needs — </a:t>
            </a:r>
            <a:r>
              <a:rPr lang="en-AU" sz="1000" b="1" dirty="0">
                <a:latin typeface="Aptos" panose="020B0004020202020204" pitchFamily="34" charset="0"/>
              </a:rPr>
              <a:t>a pattern that emerges strongly again in the 2025 responses.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Common themes raised by respondents: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Too many </a:t>
            </a:r>
            <a:r>
              <a:rPr lang="en-AU" sz="1000" b="1" dirty="0">
                <a:latin typeface="Aptos" panose="020B0004020202020204" pitchFamily="34" charset="0"/>
              </a:rPr>
              <a:t>large detached homes</a:t>
            </a:r>
            <a:r>
              <a:rPr lang="en-AU" sz="1000" dirty="0">
                <a:latin typeface="Aptos" panose="020B0004020202020204" pitchFamily="34" charset="0"/>
              </a:rPr>
              <a:t> relative to household size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A shortage of </a:t>
            </a:r>
            <a:r>
              <a:rPr lang="en-AU" sz="1000" b="1" dirty="0">
                <a:latin typeface="Aptos" panose="020B0004020202020204" pitchFamily="34" charset="0"/>
              </a:rPr>
              <a:t>smaller, modest and more affordable dwellings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Limited downsizing options for older residents wishing to stay locally </a:t>
            </a:r>
            <a:r>
              <a:rPr lang="en-AU" sz="1000" i="1" dirty="0">
                <a:latin typeface="Aptos" panose="020B0004020202020204" pitchFamily="34" charset="0"/>
              </a:rPr>
              <a:t>(a large and growing share of the Shire’s population).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Few </a:t>
            </a:r>
            <a:r>
              <a:rPr lang="en-AU" sz="1000" b="1" dirty="0">
                <a:latin typeface="Aptos" panose="020B0004020202020204" pitchFamily="34" charset="0"/>
              </a:rPr>
              <a:t>entry-level homes</a:t>
            </a:r>
            <a:r>
              <a:rPr lang="en-AU" sz="1000" dirty="0">
                <a:latin typeface="Aptos" panose="020B0004020202020204" pitchFamily="34" charset="0"/>
              </a:rPr>
              <a:t> for younger households and first-time buyers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As one respondent noted: “We don’t need more big houses — we need smaller, simpler homes that local people can actually afford.”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Another resident wrote: “There’s nowhere for older residents to downsize without leaving the community.”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What this Means?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Household structures are changing — with </a:t>
            </a:r>
            <a:r>
              <a:rPr lang="en-AU" sz="1000" b="1" dirty="0">
                <a:latin typeface="Aptos" panose="020B0004020202020204" pitchFamily="34" charset="0"/>
              </a:rPr>
              <a:t>more single people, smaller households and ageing residents</a:t>
            </a:r>
            <a:r>
              <a:rPr lang="en-AU" sz="1000" dirty="0">
                <a:latin typeface="Aptos" panose="020B0004020202020204" pitchFamily="34" charset="0"/>
              </a:rPr>
              <a:t> — but the housing system has </a:t>
            </a:r>
            <a:r>
              <a:rPr lang="en-AU" sz="1000" b="1" dirty="0">
                <a:latin typeface="Aptos" panose="020B0004020202020204" pitchFamily="34" charset="0"/>
              </a:rPr>
              <a:t>not adapted to these demographic shifts.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This structural mismatch continues to place pressure on both </a:t>
            </a:r>
            <a:r>
              <a:rPr lang="en-AU" sz="1000" b="1" dirty="0">
                <a:latin typeface="Aptos" panose="020B0004020202020204" pitchFamily="34" charset="0"/>
              </a:rPr>
              <a:t>younger households trying to enter the market</a:t>
            </a:r>
            <a:r>
              <a:rPr lang="en-AU" sz="1000" dirty="0">
                <a:latin typeface="Aptos" panose="020B0004020202020204" pitchFamily="34" charset="0"/>
              </a:rPr>
              <a:t> and </a:t>
            </a:r>
            <a:r>
              <a:rPr lang="en-AU" sz="1000" b="1" dirty="0">
                <a:latin typeface="Aptos" panose="020B0004020202020204" pitchFamily="34" charset="0"/>
              </a:rPr>
              <a:t>older residents looking to transition to more suitable housing.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</a:t>
            </a:r>
            <a:r>
              <a:rPr lang="en-AU" sz="1000" b="1" dirty="0">
                <a:latin typeface="Aptos" panose="020B0004020202020204" pitchFamily="34" charset="0"/>
              </a:rPr>
              <a:t>An ageing population and limited downsizing options mean many older residents remain in large homes, reducing housing turnover and limiting availability for families.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0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B4FD4-6930-9FC3-47E6-6EE0C9E2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7521-3025-CD65-AE7C-F36D7B7C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pPr marL="114300"/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Climate Risk and Housing Security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9828BC-D913-C375-0A7A-657DC4483A70}"/>
              </a:ext>
            </a:extLst>
          </p:cNvPr>
          <p:cNvSpPr txBox="1">
            <a:spLocks/>
          </p:cNvSpPr>
          <p:nvPr/>
        </p:nvSpPr>
        <p:spPr>
          <a:xfrm>
            <a:off x="311701" y="1017725"/>
            <a:ext cx="8673272" cy="391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HMAG first introduced questions on </a:t>
            </a:r>
            <a:r>
              <a:rPr lang="en-AU" sz="1000" b="1" dirty="0">
                <a:latin typeface="Aptos" panose="020B0004020202020204" pitchFamily="34" charset="0"/>
              </a:rPr>
              <a:t>climate impacts and housing resilience in 2023</a:t>
            </a:r>
            <a:r>
              <a:rPr lang="en-AU" sz="1000" dirty="0">
                <a:latin typeface="Aptos" panose="020B0004020202020204" pitchFamily="34" charset="0"/>
              </a:rPr>
              <a:t>, and the </a:t>
            </a:r>
            <a:r>
              <a:rPr lang="en-AU" sz="1000" b="1" dirty="0">
                <a:latin typeface="Aptos" panose="020B0004020202020204" pitchFamily="34" charset="0"/>
              </a:rPr>
              <a:t>2025 survey shows many of the same concerns emerging again.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br>
              <a:rPr lang="en-AU" sz="1000" dirty="0">
                <a:latin typeface="Aptos" panose="020B0004020202020204" pitchFamily="34" charset="0"/>
              </a:rPr>
            </a:br>
            <a:r>
              <a:rPr lang="en-AU" sz="1000" b="1" dirty="0">
                <a:latin typeface="Aptos" panose="020B0004020202020204" pitchFamily="34" charset="0"/>
              </a:rPr>
              <a:t>Survey findings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Many households report impacts from </a:t>
            </a:r>
            <a:r>
              <a:rPr lang="en-AU" sz="1000" b="1" dirty="0">
                <a:latin typeface="Aptos" panose="020B0004020202020204" pitchFamily="34" charset="0"/>
              </a:rPr>
              <a:t>floods, storms or extreme heat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</a:t>
            </a:r>
            <a:r>
              <a:rPr lang="en-AU" sz="1000" b="1" dirty="0">
                <a:latin typeface="Aptos" panose="020B0004020202020204" pitchFamily="34" charset="0"/>
              </a:rPr>
              <a:t>33% say their housing is not suitable for a changing climate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Some respondents report </a:t>
            </a:r>
            <a:r>
              <a:rPr lang="en-AU" sz="1000" b="1" dirty="0">
                <a:latin typeface="Aptos" panose="020B0004020202020204" pitchFamily="34" charset="0"/>
              </a:rPr>
              <a:t>reducing or cancelling insurance due to rising premiums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Emerging risks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Rising insurance costs and </a:t>
            </a:r>
            <a:r>
              <a:rPr lang="en-AU" sz="1000" b="1" dirty="0">
                <a:latin typeface="Aptos" panose="020B0004020202020204" pitchFamily="34" charset="0"/>
              </a:rPr>
              <a:t>under-insurance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Some properties may become difficult or impossible to insure as climate risks intensify</a:t>
            </a: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Climate risks increasingly shaping </a:t>
            </a:r>
            <a:r>
              <a:rPr lang="en-AU" sz="1000" b="1" dirty="0">
                <a:latin typeface="Aptos" panose="020B0004020202020204" pitchFamily="34" charset="0"/>
              </a:rPr>
              <a:t>housing security and property values</a:t>
            </a:r>
            <a:br>
              <a:rPr lang="en-AU" sz="1000" dirty="0">
                <a:latin typeface="Aptos" panose="020B0004020202020204" pitchFamily="34" charset="0"/>
              </a:rPr>
            </a:b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Broader evidence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Climate Council (2022) warns growing parts of Australia face </a:t>
            </a:r>
            <a:r>
              <a:rPr lang="en-AU" sz="1000" b="1" dirty="0">
                <a:latin typeface="Aptos" panose="020B0004020202020204" pitchFamily="34" charset="0"/>
              </a:rPr>
              <a:t>increasingly unaffordable or unavailable insurance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Recent national climate risk assessments highlight </a:t>
            </a:r>
            <a:r>
              <a:rPr lang="en-AU" sz="1000" b="1" dirty="0">
                <a:latin typeface="Aptos" panose="020B0004020202020204" pitchFamily="34" charset="0"/>
              </a:rPr>
              <a:t>rising exposure to flooding, storms and sea-level rise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Key insight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latin typeface="Aptos" panose="020B0004020202020204" pitchFamily="34" charset="0"/>
              </a:rPr>
              <a:t>• </a:t>
            </a:r>
            <a:r>
              <a:rPr lang="en-AU" sz="1000" b="1" dirty="0">
                <a:latin typeface="Aptos" panose="020B0004020202020204" pitchFamily="34" charset="0"/>
              </a:rPr>
              <a:t>Climate risk is becoming an important long-term housing issue for the Shire.</a:t>
            </a: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latin typeface="Aptos" panose="020B0004020202020204" pitchFamily="34" charset="0"/>
              </a:rPr>
              <a:t>Sources</a:t>
            </a:r>
            <a:r>
              <a:rPr lang="en-AU" sz="1000" dirty="0">
                <a:latin typeface="Aptos" panose="020B0004020202020204" pitchFamily="34" charset="0"/>
              </a:rPr>
              <a:t>: HMAG Housing Needs Surveys 2023 &amp; 2025; Climate Council </a:t>
            </a:r>
            <a:r>
              <a:rPr lang="en-AU" sz="1000" i="1" dirty="0">
                <a:latin typeface="Aptos" panose="020B0004020202020204" pitchFamily="34" charset="0"/>
              </a:rPr>
              <a:t>Uninsurable Nation</a:t>
            </a:r>
            <a:r>
              <a:rPr lang="en-AU" sz="1000" dirty="0">
                <a:latin typeface="Aptos" panose="020B0004020202020204" pitchFamily="34" charset="0"/>
              </a:rPr>
              <a:t> (2022); Australian Government Climate Risk Assessment reporting (ABC News).</a:t>
            </a:r>
          </a:p>
          <a:p>
            <a:pPr marL="114300" indent="0">
              <a:buNone/>
            </a:pPr>
            <a:endParaRPr lang="en-AU" sz="1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3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630F3-6224-4150-EC54-9A28F03B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houses and trees&#10;&#10;AI-generated content may be incorrect.">
            <a:extLst>
              <a:ext uri="{FF2B5EF4-FFF2-40B4-BE49-F238E27FC236}">
                <a16:creationId xmlns:a16="http://schemas.microsoft.com/office/drawing/2014/main" id="{BD55BA6B-7E27-A70E-701B-AD24C6E0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10865-D3E6-DA8D-3CF7-3078BD7D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822257"/>
            <a:ext cx="7223760" cy="5727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>
                <a:solidFill>
                  <a:srgbClr val="F77F00"/>
                </a:solidFill>
              </a:rPr>
              <a:t>SECTION 6 — Community Priorities for Housing</a:t>
            </a:r>
            <a:br>
              <a:rPr lang="en-AU" sz="3600" dirty="0"/>
            </a:br>
            <a:br>
              <a:rPr lang="en-AU" sz="3600" dirty="0"/>
            </a:br>
            <a:br>
              <a:rPr lang="en-AU" sz="3600" dirty="0"/>
            </a:br>
            <a:endParaRPr lang="en-AU" sz="3600" b="1" dirty="0">
              <a:solidFill>
                <a:srgbClr val="F7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47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D3F19-FCA2-D67F-3608-06B0DFB35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CF05-1E76-3F8A-6FEF-4415FA2B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SECTION 1 — Why This Work Matters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B3691-FBBE-4125-FB09-D071C56899F3}"/>
              </a:ext>
            </a:extLst>
          </p:cNvPr>
          <p:cNvSpPr txBox="1"/>
          <p:nvPr/>
        </p:nvSpPr>
        <p:spPr>
          <a:xfrm>
            <a:off x="311700" y="1208225"/>
            <a:ext cx="4069800" cy="3264408"/>
          </a:xfrm>
          <a:prstGeom prst="rect">
            <a:avLst/>
          </a:prstGeom>
          <a:noFill/>
          <a:ln>
            <a:noFill/>
          </a:ln>
        </p:spPr>
        <p:txBody>
          <a:bodyPr anchor="t">
            <a:normAutofit fontScale="92500" lnSpcReduction="20000"/>
          </a:bodyPr>
          <a:lstStyle/>
          <a:p>
            <a:r>
              <a:rPr lang="en-AU" b="1" dirty="0">
                <a:solidFill>
                  <a:srgbClr val="6F877F"/>
                </a:solidFill>
                <a:latin typeface="Aptos" panose="020B0004020202020204" pitchFamily="34" charset="0"/>
              </a:rPr>
              <a:t>Housing pressures are reshaping who can afford to live and work in the Bellingen Shire.</a:t>
            </a:r>
          </a:p>
          <a:p>
            <a:b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• Median household income: ~$1,197 per week</a:t>
            </a:r>
          </a:p>
          <a:p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• Median rent: ~$492 per week</a:t>
            </a:r>
          </a:p>
          <a:p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• Median house price increase: 36–57% over five years</a:t>
            </a:r>
          </a:p>
          <a:p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• 61% of renters report repeated moves due to rental instability</a:t>
            </a:r>
          </a:p>
          <a:p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 </a:t>
            </a:r>
            <a:b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b="1" dirty="0">
                <a:solidFill>
                  <a:srgbClr val="6F877F"/>
                </a:solidFill>
                <a:latin typeface="Aptos" panose="020B0004020202020204" pitchFamily="34" charset="0"/>
              </a:rPr>
              <a:t>Key message:</a:t>
            </a:r>
          </a:p>
          <a:p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• The local housing system is increasingly disconnected from local incomes.</a:t>
            </a:r>
          </a:p>
          <a:p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dirty="0">
                <a:latin typeface="Aptos" panose="020B0004020202020204" pitchFamily="34" charset="0"/>
              </a:rPr>
              <a:t>• </a:t>
            </a:r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Understanding local experience helps guide practical, community-driven solutions.</a:t>
            </a:r>
          </a:p>
        </p:txBody>
      </p:sp>
      <p:pic>
        <p:nvPicPr>
          <p:cNvPr id="6" name="Picture 4" descr="Sticky notes with question marks">
            <a:extLst>
              <a:ext uri="{FF2B5EF4-FFF2-40B4-BE49-F238E27FC236}">
                <a16:creationId xmlns:a16="http://schemas.microsoft.com/office/drawing/2014/main" id="{9A762CFE-42CB-B012-EBDA-CB2EBAF22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8" r="6842" b="-2"/>
          <a:stretch>
            <a:fillRect/>
          </a:stretch>
        </p:blipFill>
        <p:spPr>
          <a:xfrm>
            <a:off x="4762500" y="1208225"/>
            <a:ext cx="4069800" cy="3264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33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4CB44-EB1F-9FC3-3842-E3E2E82A3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E282-BB29-BFC4-8F96-9606653A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What Residents See as the Biggest Problems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68712C-30FE-8FF1-8A4C-08FE3E5DF5BC}"/>
              </a:ext>
            </a:extLst>
          </p:cNvPr>
          <p:cNvSpPr txBox="1">
            <a:spLocks/>
          </p:cNvSpPr>
          <p:nvPr/>
        </p:nvSpPr>
        <p:spPr>
          <a:xfrm>
            <a:off x="311701" y="1017725"/>
            <a:ext cx="8673272" cy="391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Headline: Residents consistently identified several key drivers of the local housing challenge: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Housing costs far exceeding local wages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Short-term rentals reducing long-term rental supply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Limited diversity of housing types</a:t>
            </a:r>
            <a:r>
              <a:rPr lang="en-AU" sz="1050" dirty="0">
                <a:latin typeface="Aptos" panose="020B0004020202020204" pitchFamily="34" charset="0"/>
              </a:rPr>
              <a:t>, particularly smaller and affordable homes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Planning and development constraints</a:t>
            </a:r>
            <a:r>
              <a:rPr lang="en-AU" sz="1050" dirty="0">
                <a:latin typeface="Aptos" panose="020B0004020202020204" pitchFamily="34" charset="0"/>
              </a:rPr>
              <a:t> limiting appropriate new housing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Displacement of local residents</a:t>
            </a:r>
            <a:r>
              <a:rPr lang="en-AU" sz="1050" dirty="0">
                <a:latin typeface="Aptos" panose="020B0004020202020204" pitchFamily="34" charset="0"/>
              </a:rPr>
              <a:t>, especially younger households and workers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latin typeface="Aptos" panose="020B0004020202020204" pitchFamily="34" charset="0"/>
              </a:rPr>
              <a:t>Resident voices: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“House prices are seriously out of step with local incomes.”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“Too many homes on Airbnb instead of taking in locals — it’s so competitive.”</a:t>
            </a:r>
          </a:p>
          <a:p>
            <a:pPr marL="114300" indent="0">
              <a:buNone/>
            </a:pPr>
            <a:endParaRPr lang="en-AU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“Every time the house we’re renting gets sold we have to start again — packing up, finding somewhere else, and covering the cost of another move.”</a:t>
            </a:r>
            <a:endParaRPr lang="en-AU" sz="105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75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13EF7-1718-F1A3-ED8A-9DD236E13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280C-D52E-F968-1642-5DFCE2FF6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30985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What Residents Want to See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6321603-0409-B32B-9538-328A596102A9}"/>
              </a:ext>
            </a:extLst>
          </p:cNvPr>
          <p:cNvSpPr txBox="1">
            <a:spLocks/>
          </p:cNvSpPr>
          <p:nvPr/>
        </p:nvSpPr>
        <p:spPr>
          <a:xfrm>
            <a:off x="311701" y="882553"/>
            <a:ext cx="8673272" cy="391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Headline: Residents expressed strong support for practical, locally appropriate housing solutions.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Common priorities included: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More genuinely affordable housing</a:t>
            </a:r>
            <a:r>
              <a:rPr lang="en-AU" sz="1050" dirty="0">
                <a:latin typeface="Aptos" panose="020B0004020202020204" pitchFamily="34" charset="0"/>
              </a:rPr>
              <a:t> for local workers and families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Smaller and more diverse housing types</a:t>
            </a:r>
            <a:r>
              <a:rPr lang="en-AU" sz="1050" dirty="0">
                <a:latin typeface="Aptos" panose="020B0004020202020204" pitchFamily="34" charset="0"/>
              </a:rPr>
              <a:t>, including modest homes and downsizing options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Greater security and stability for renters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Stronger management of short-term rentals</a:t>
            </a:r>
            <a:r>
              <a:rPr lang="en-AU" sz="1050" dirty="0">
                <a:latin typeface="Aptos" panose="020B0004020202020204" pitchFamily="34" charset="0"/>
              </a:rPr>
              <a:t> to protect long-term housing supply</a:t>
            </a:r>
          </a:p>
          <a:p>
            <a:pPr marL="114300" indent="0">
              <a:buNone/>
            </a:pPr>
            <a:r>
              <a:rPr lang="en-AU" sz="1050" dirty="0">
                <a:latin typeface="Aptos" panose="020B0004020202020204" pitchFamily="34" charset="0"/>
              </a:rPr>
              <a:t>• </a:t>
            </a:r>
            <a:r>
              <a:rPr lang="en-AU" sz="1050" b="1" dirty="0">
                <a:latin typeface="Aptos" panose="020B0004020202020204" pitchFamily="34" charset="0"/>
              </a:rPr>
              <a:t>Innovative housing models</a:t>
            </a:r>
            <a:r>
              <a:rPr lang="en-AU" sz="1050" dirty="0">
                <a:latin typeface="Aptos" panose="020B0004020202020204" pitchFamily="34" charset="0"/>
              </a:rPr>
              <a:t>, including shared equity, co-housing and community-led approaches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latin typeface="Aptos" panose="020B0004020202020204" pitchFamily="34" charset="0"/>
              </a:rPr>
              <a:t>Resident voices:</a:t>
            </a: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“Homes are not an asset but a basic human right.”</a:t>
            </a:r>
            <a:br>
              <a:rPr lang="en-AU" sz="1050" dirty="0">
                <a:latin typeface="Aptos" panose="020B0004020202020204" pitchFamily="34" charset="0"/>
              </a:rPr>
            </a:b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“Smaller houses and options for older residents.”</a:t>
            </a:r>
            <a:br>
              <a:rPr lang="en-AU" sz="1050" dirty="0">
                <a:latin typeface="Aptos" panose="020B0004020202020204" pitchFamily="34" charset="0"/>
              </a:rPr>
            </a:b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“More varied housing, more co-ops, and more public housing stock.”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“People paying high rents should be able to use that towards a mortgage.”</a:t>
            </a:r>
          </a:p>
        </p:txBody>
      </p:sp>
    </p:spTree>
    <p:extLst>
      <p:ext uri="{BB962C8B-B14F-4D97-AF65-F5344CB8AC3E}">
        <p14:creationId xmlns:p14="http://schemas.microsoft.com/office/powerpoint/2010/main" val="594963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2C028-E3C2-5AC5-B1CA-E29DDECF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houses and trees&#10;&#10;AI-generated content may be incorrect.">
            <a:extLst>
              <a:ext uri="{FF2B5EF4-FFF2-40B4-BE49-F238E27FC236}">
                <a16:creationId xmlns:a16="http://schemas.microsoft.com/office/drawing/2014/main" id="{13CE73FD-5237-2442-68E7-5C1D43FF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807FA6-9208-A08B-E644-546A0535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822257"/>
            <a:ext cx="7223760" cy="5727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>
                <a:solidFill>
                  <a:srgbClr val="F77F00"/>
                </a:solidFill>
              </a:rPr>
              <a:t>SUMMARY — Key Insights</a:t>
            </a:r>
            <a:br>
              <a:rPr lang="en-AU" sz="3600" dirty="0"/>
            </a:br>
            <a:br>
              <a:rPr lang="en-AU" sz="3600" dirty="0"/>
            </a:br>
            <a:br>
              <a:rPr lang="en-AU" sz="3600" dirty="0"/>
            </a:br>
            <a:endParaRPr lang="en-AU" sz="3600" b="1" dirty="0">
              <a:solidFill>
                <a:srgbClr val="F7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49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FA46D-E898-4FBA-9798-8FCF294C1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318A-C0EB-70C7-93EB-A9B3F8F7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309853"/>
            <a:ext cx="8520600" cy="572700"/>
          </a:xfrm>
        </p:spPr>
        <p:txBody>
          <a:bodyPr>
            <a:normAutofit fontScale="90000"/>
          </a:bodyPr>
          <a:lstStyle/>
          <a:p>
            <a:pPr marL="114300"/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Key Insights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C2E4E2-6691-CDBD-B0D8-5DD1527EA93C}"/>
              </a:ext>
            </a:extLst>
          </p:cNvPr>
          <p:cNvSpPr txBox="1">
            <a:spLocks/>
          </p:cNvSpPr>
          <p:nvPr/>
        </p:nvSpPr>
        <p:spPr>
          <a:xfrm>
            <a:off x="311701" y="882553"/>
            <a:ext cx="8673272" cy="391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1. Housing pressure is structural, not temporary</a:t>
            </a:r>
            <a:endParaRPr lang="en-AU" sz="1050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Rising prices, tight rental supply and strong external demand continue to reshape the local housing system.</a:t>
            </a: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2. Local incomes are increasingly disconnected from housing costs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Housing prices and rents have grown far faster than wages, making it difficult for locally employed households to secure housing.</a:t>
            </a: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3. Rental instability is a defining feature of the current housing system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Many renters experience frequent forced moves, rising costs, and intense competition in a tight rental market with very low vacancy rates.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4. Housing vulnerability spans tenure types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While renters face the greatest instability, mortgage holders and other households are also experiencing growing financial pressure.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5. Housing supply does not match household needs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The housing stock remains dominated by large detached homes, with limited options for smaller households, downsizers and first-home buyers.</a:t>
            </a:r>
          </a:p>
          <a:p>
            <a:pPr marL="114300" indent="0">
              <a:buNone/>
            </a:pPr>
            <a:endParaRPr lang="en-AU" sz="1050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6. Climate risk is emerging as a housing security issue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Insurance affordability, exposure to climate hazards and housing resilience are becoming long-term concerns.</a:t>
            </a: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7. There is strong community support for new housing approaches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Residents expressed openness to diverse housing types, community-led models and policies that prioritise homes for local people.</a:t>
            </a:r>
          </a:p>
        </p:txBody>
      </p:sp>
    </p:spTree>
    <p:extLst>
      <p:ext uri="{BB962C8B-B14F-4D97-AF65-F5344CB8AC3E}">
        <p14:creationId xmlns:p14="http://schemas.microsoft.com/office/powerpoint/2010/main" val="192627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F3841-59D4-1E37-B518-D6025D9D7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FFB47-F61F-D4C3-75F8-C01B5347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373" y="172306"/>
            <a:ext cx="5252288" cy="964620"/>
          </a:xfrm>
        </p:spPr>
        <p:txBody>
          <a:bodyPr anchor="b">
            <a:normAutofit fontScale="90000"/>
          </a:bodyPr>
          <a:lstStyle/>
          <a:p>
            <a:r>
              <a:rPr lang="en-AU" sz="3075" b="1" dirty="0">
                <a:solidFill>
                  <a:srgbClr val="F77F00"/>
                </a:solidFill>
                <a:latin typeface="Aptos" panose="020B0004020202020204" pitchFamily="34" charset="0"/>
              </a:rPr>
              <a:t>What information did we use?</a:t>
            </a:r>
            <a:endParaRPr lang="en-AU" sz="3075" b="1" dirty="0">
              <a:solidFill>
                <a:srgbClr val="F77F00"/>
              </a:solidFill>
              <a:latin typeface="Aptos" panose="020B0004020202020204" pitchFamily="34" charset="0"/>
              <a:cs typeface="Calibri Ligh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D7687E-6981-E3F2-FD76-DB0597F28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373" y="1273279"/>
            <a:ext cx="5785568" cy="3402087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000" dirty="0">
                <a:solidFill>
                  <a:srgbClr val="003049"/>
                </a:solidFill>
                <a:latin typeface="Aptos" panose="020B0004020202020204" pitchFamily="34" charset="0"/>
              </a:rPr>
              <a:t>HMAG undertakes a housing needs assessment every 2–3 years — completed in 2018, 2022 and 2025.</a:t>
            </a:r>
          </a:p>
          <a:p>
            <a:pPr marL="11430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1000" dirty="0">
                <a:solidFill>
                  <a:srgbClr val="003049"/>
                </a:solidFill>
                <a:latin typeface="Aptos" panose="020B0004020202020204" pitchFamily="34" charset="0"/>
              </a:rPr>
              <a:t>We combine:</a:t>
            </a:r>
          </a:p>
          <a:p>
            <a:pPr marL="114300" indent="0">
              <a:buNone/>
            </a:pP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Housing Needs Mapping Survey</a:t>
            </a: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Long-form survey – 94 responses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Housing Pulse Survey – 87 responses</a:t>
            </a:r>
            <a:b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Workforce &amp; Sector Input</a:t>
            </a: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Employer outreach (Homes for Health &amp; broader workforce engagement)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Follow-up conversations with key stakeholders</a:t>
            </a:r>
          </a:p>
          <a:p>
            <a:pPr marL="114300" indent="0">
              <a:buNone/>
            </a:pP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Housing &amp; Demographic Data</a:t>
            </a: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ABS Census data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ID Solutions – Community and Housing Profiles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Housing market data (prices, rents, vacancy rates)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Bellingen Shire Council housing and planning documents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Short-term rental data (market sources)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Policy developments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Climate and insurance trends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6F312-1653-E986-04D2-9E6A32706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1" y="1948070"/>
            <a:ext cx="2370158" cy="20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52407-9072-E609-D3F9-3B980018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1BDF-B831-58C7-53E9-3DCB1EFE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AU" b="1" dirty="0">
                <a:solidFill>
                  <a:srgbClr val="F77F00"/>
                </a:solidFill>
              </a:rPr>
              <a:t>Who Responded in 2025 — and What That Tells Us</a:t>
            </a:r>
            <a:endParaRPr lang="en-AU" b="1" dirty="0">
              <a:solidFill>
                <a:srgbClr val="F77F00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05EAF-1E2A-A8ED-F5FC-460A91117F2C}"/>
              </a:ext>
            </a:extLst>
          </p:cNvPr>
          <p:cNvSpPr txBox="1"/>
          <p:nvPr/>
        </p:nvSpPr>
        <p:spPr>
          <a:xfrm>
            <a:off x="311700" y="1208225"/>
            <a:ext cx="4450800" cy="3264408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/>
          <a:p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Age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66% aged 50+</a:t>
            </a: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34% over 65</a:t>
            </a:r>
          </a:p>
          <a:p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Gender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85% women</a:t>
            </a: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Connection to Place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63% lived in the Shire more than 10 years</a:t>
            </a: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Displacement is real and visible (9% wish to return but are living elsewhere)</a:t>
            </a:r>
          </a:p>
          <a:p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Tenure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44% renters (more than double Census proportion)</a:t>
            </a: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38% own outright</a:t>
            </a: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19% mortgage holders</a:t>
            </a:r>
          </a:p>
          <a:p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What This Means</a:t>
            </a: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Strong participation from long-term residents</a:t>
            </a: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High engagement from households experiencing rental stress</a:t>
            </a:r>
          </a:p>
          <a:p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Older residents — particularly women — are feeling housing vulnerability</a:t>
            </a:r>
          </a:p>
        </p:txBody>
      </p:sp>
      <p:pic>
        <p:nvPicPr>
          <p:cNvPr id="7" name="Picture 6" descr="A group of people in the shape of a pie chart&#10;&#10;AI-generated content may be incorrect.">
            <a:extLst>
              <a:ext uri="{FF2B5EF4-FFF2-40B4-BE49-F238E27FC236}">
                <a16:creationId xmlns:a16="http://schemas.microsoft.com/office/drawing/2014/main" id="{F75BC73D-6D73-E489-B1B8-347F1C340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1208225"/>
            <a:ext cx="3432556" cy="34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56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houses and trees&#10;&#10;AI-generated content may be incorrect.">
            <a:extLst>
              <a:ext uri="{FF2B5EF4-FFF2-40B4-BE49-F238E27FC236}">
                <a16:creationId xmlns:a16="http://schemas.microsoft.com/office/drawing/2014/main" id="{CDB4B433-B905-0F1D-2C7D-A2942E9C4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290359-500B-74E5-31BA-25AE59DC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822257"/>
            <a:ext cx="7223760" cy="5727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>
                <a:solidFill>
                  <a:srgbClr val="F77F00"/>
                </a:solidFill>
              </a:rPr>
              <a:t>SECTION 2 — Structural Housing Pressure</a:t>
            </a:r>
          </a:p>
        </p:txBody>
      </p:sp>
    </p:spTree>
    <p:extLst>
      <p:ext uri="{BB962C8B-B14F-4D97-AF65-F5344CB8AC3E}">
        <p14:creationId xmlns:p14="http://schemas.microsoft.com/office/powerpoint/2010/main" val="134031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1DD7-E505-140E-D1CB-F61540B8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17" y="445025"/>
            <a:ext cx="8426783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  <a:t>Market Pressure</a:t>
            </a:r>
            <a:br>
              <a:rPr lang="en-AU" b="1" dirty="0">
                <a:solidFill>
                  <a:schemeClr val="accent4">
                    <a:lumMod val="75000"/>
                  </a:schemeClr>
                </a:solidFill>
                <a:latin typeface="Aptos" panose="020B0004020202020204" pitchFamily="34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B9E32-C0DD-A469-A14D-666D708FA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114300" indent="0">
              <a:buNone/>
            </a:pPr>
            <a:r>
              <a:rPr lang="en-AU" sz="2600" b="1" dirty="0">
                <a:solidFill>
                  <a:srgbClr val="6F877F"/>
                </a:solidFill>
                <a:latin typeface="Aptos" panose="020B0004020202020204" pitchFamily="34" charset="0"/>
              </a:rPr>
              <a:t>Headline: Housing costs have risen much faster than local incomes.</a:t>
            </a:r>
          </a:p>
          <a:p>
            <a:pPr marL="114300" indent="0">
              <a:buNone/>
            </a:pPr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Local household income</a:t>
            </a: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• $1,197 per week (Bellingen)</a:t>
            </a: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• $1,829 NSW average</a:t>
            </a:r>
          </a:p>
          <a:p>
            <a:endParaRPr lang="en-AU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Housing prices</a:t>
            </a: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• +36–57% over five years</a:t>
            </a:r>
          </a:p>
          <a:p>
            <a:endParaRPr lang="en-AU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Rents</a:t>
            </a: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• +45% over five years</a:t>
            </a:r>
          </a:p>
          <a:p>
            <a:endParaRPr lang="en-AU" dirty="0"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b="1" dirty="0">
                <a:solidFill>
                  <a:srgbClr val="003049"/>
                </a:solidFill>
                <a:latin typeface="Aptos" panose="020B0004020202020204" pitchFamily="34" charset="0"/>
              </a:rPr>
              <a:t>Key takeaway: </a:t>
            </a:r>
          </a:p>
          <a:p>
            <a:pPr marL="114300" indent="0">
              <a:buNone/>
            </a:pPr>
            <a:endParaRPr lang="en-AU" sz="1900" b="1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• </a:t>
            </a:r>
            <a:r>
              <a:rPr lang="en-AU" b="1" dirty="0">
                <a:solidFill>
                  <a:srgbClr val="6F877F"/>
                </a:solidFill>
                <a:latin typeface="Aptos" panose="020B0004020202020204" pitchFamily="34" charset="0"/>
              </a:rPr>
              <a:t>Affordability pressures are structural, not temporary. Many local households </a:t>
            </a:r>
          </a:p>
          <a:p>
            <a:pPr marL="114300" indent="0">
              <a:buNone/>
            </a:pPr>
            <a:r>
              <a:rPr lang="en-AU" b="1" dirty="0">
                <a:solidFill>
                  <a:srgbClr val="6F877F"/>
                </a:solidFill>
                <a:latin typeface="Aptos" panose="020B0004020202020204" pitchFamily="34" charset="0"/>
              </a:rPr>
              <a:t>now face a structural affordability gap.</a:t>
            </a:r>
          </a:p>
          <a:p>
            <a:pPr marL="114300" indent="0">
              <a:buNone/>
            </a:pPr>
            <a:endParaRPr lang="en-AU" b="1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latin typeface="Aptos" panose="020B0004020202020204" pitchFamily="34" charset="0"/>
              </a:rPr>
              <a:t>•  </a:t>
            </a:r>
            <a:r>
              <a:rPr lang="en-AU" b="1" dirty="0">
                <a:solidFill>
                  <a:srgbClr val="6F877F"/>
                </a:solidFill>
                <a:latin typeface="Aptos" panose="020B0004020202020204" pitchFamily="34" charset="0"/>
              </a:rPr>
              <a:t>Housing in the Shire is increasingly shaped by external market forces rather </a:t>
            </a:r>
          </a:p>
          <a:p>
            <a:pPr marL="114300" indent="0">
              <a:buNone/>
            </a:pPr>
            <a:r>
              <a:rPr lang="en-AU" b="1" dirty="0">
                <a:solidFill>
                  <a:srgbClr val="6F877F"/>
                </a:solidFill>
                <a:latin typeface="Aptos" panose="020B0004020202020204" pitchFamily="34" charset="0"/>
              </a:rPr>
              <a:t>than local </a:t>
            </a:r>
            <a:r>
              <a:rPr lang="en-AU" sz="1900" b="1" dirty="0">
                <a:solidFill>
                  <a:srgbClr val="6F877F"/>
                </a:solidFill>
                <a:latin typeface="Aptos" panose="020B0004020202020204" pitchFamily="34" charset="0"/>
              </a:rPr>
              <a:t>incomes.</a:t>
            </a:r>
            <a:endParaRPr lang="en-AU" b="1" dirty="0">
              <a:solidFill>
                <a:srgbClr val="6F877F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b="1" dirty="0">
                <a:solidFill>
                  <a:srgbClr val="003049"/>
                </a:solidFill>
                <a:latin typeface="Aptos" panose="020B0004020202020204" pitchFamily="34" charset="0"/>
              </a:rPr>
              <a:t>Sources:</a:t>
            </a:r>
            <a:endParaRPr lang="en-AU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ABS Census &amp; income data; local market data (</a:t>
            </a:r>
            <a:r>
              <a:rPr lang="en-AU" dirty="0" err="1">
                <a:solidFill>
                  <a:srgbClr val="003049"/>
                </a:solidFill>
                <a:latin typeface="Aptos" panose="020B0004020202020204" pitchFamily="34" charset="0"/>
              </a:rPr>
              <a:t>realestate.com.au</a:t>
            </a:r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 suburb profiles); Local Housing Data Nov 2025; </a:t>
            </a:r>
            <a:r>
              <a:rPr lang="en-AU" dirty="0" err="1">
                <a:solidFill>
                  <a:srgbClr val="003049"/>
                </a:solidFill>
                <a:latin typeface="Aptos" panose="020B0004020202020204" pitchFamily="34" charset="0"/>
              </a:rPr>
              <a:t>Cotality</a:t>
            </a:r>
            <a:r>
              <a:rPr lang="en-AU" dirty="0">
                <a:solidFill>
                  <a:srgbClr val="003049"/>
                </a:solidFill>
                <a:latin typeface="Aptos" panose="020B0004020202020204" pitchFamily="34" charset="0"/>
              </a:rPr>
              <a:t> Housing Affordability Report 2025.</a:t>
            </a:r>
          </a:p>
          <a:p>
            <a:pPr marL="114300" indent="0">
              <a:buNone/>
            </a:pPr>
            <a:endParaRPr lang="en-US" dirty="0">
              <a:solidFill>
                <a:srgbClr val="003049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6B942-CF4F-4AD4-959B-A87C554C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299" y="126756"/>
            <a:ext cx="3470367" cy="34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8C84C-22DC-23C2-100F-879A5C50C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D1995-7F95-19EB-C593-C7ED843D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47036"/>
            <a:ext cx="8426959" cy="762780"/>
          </a:xfrm>
        </p:spPr>
        <p:txBody>
          <a:bodyPr anchor="b">
            <a:normAutofit/>
          </a:bodyPr>
          <a:lstStyle/>
          <a:p>
            <a:r>
              <a:rPr lang="en-AU" sz="3200" b="1" dirty="0">
                <a:solidFill>
                  <a:srgbClr val="F77F00"/>
                </a:solidFill>
                <a:latin typeface="Aptos" panose="020B0004020202020204" pitchFamily="34" charset="0"/>
              </a:rPr>
              <a:t>Housing Costs and Financial Stress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5ECDA-5940-E1FA-9846-194EA20F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285" y="1068932"/>
            <a:ext cx="4947866" cy="3604896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114300" indent="0">
              <a:buNone/>
            </a:pPr>
            <a:r>
              <a:rPr lang="en-AU" sz="1000" b="1" dirty="0">
                <a:solidFill>
                  <a:srgbClr val="6F877F"/>
                </a:solidFill>
                <a:latin typeface="Aptos" panose="020B0004020202020204" pitchFamily="34" charset="0"/>
              </a:rPr>
              <a:t>Headline: Housing costs are affecting many households, including both renters and mortgagees.</a:t>
            </a:r>
          </a:p>
          <a:p>
            <a:pPr marL="114300" indent="0">
              <a:buNone/>
            </a:pP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Survey findings: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56% spend more than 30% of income on housing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31% report going without essentials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60% of renters report financial stress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27% of mortgage holders report mortgage stress</a:t>
            </a:r>
          </a:p>
          <a:p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Regional NSW evidence:</a:t>
            </a: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Research commissioned by the NSW Council of Social Services (2023) shows: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In </a:t>
            </a: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Dorrigo</a:t>
            </a: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, poverty rates among households with a mortgage </a:t>
            </a: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rose from 6.9% to 25.5%</a:t>
            </a: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 over the same period  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Across parts of northern NSW, </a:t>
            </a: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more than 20% of mortgage holders are living in poverty</a:t>
            </a: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  </a:t>
            </a:r>
          </a:p>
          <a:p>
            <a:pPr marL="114300" indent="0">
              <a:buNone/>
            </a:pP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Key takeaway: 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Housing stress is no longer limited to renters.</a:t>
            </a:r>
          </a:p>
          <a:p>
            <a:pPr marL="114300" indent="0">
              <a:buNone/>
            </a:pP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• Rising housing costs, interest rates, and cost-of-living pressures are placing increasing strain on </a:t>
            </a:r>
            <a:r>
              <a:rPr lang="en-AU" sz="1000" b="1" dirty="0">
                <a:solidFill>
                  <a:srgbClr val="003049"/>
                </a:solidFill>
                <a:latin typeface="Aptos" panose="020B0004020202020204" pitchFamily="34" charset="0"/>
              </a:rPr>
              <a:t>both renters and home-owners with mortgages</a:t>
            </a:r>
            <a:r>
              <a:rPr lang="en-AU" sz="1000" dirty="0">
                <a:solidFill>
                  <a:srgbClr val="003049"/>
                </a:solidFill>
                <a:latin typeface="Aptos" panose="020B0004020202020204" pitchFamily="34" charset="0"/>
              </a:rPr>
              <a:t>.</a:t>
            </a:r>
          </a:p>
          <a:p>
            <a:pPr marL="114300" indent="0">
              <a:buNone/>
            </a:pPr>
            <a:endParaRPr lang="en-AU" sz="1000" dirty="0">
              <a:solidFill>
                <a:srgbClr val="003049"/>
              </a:solidFill>
              <a:latin typeface="Aptos" panose="020B00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6D09A-ECA8-000C-FC00-709ABE9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40" y="1661821"/>
            <a:ext cx="3320945" cy="22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62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D8A79-0AC0-3C40-A891-23D01A4CB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houses and trees&#10;&#10;AI-generated content may be incorrect.">
            <a:extLst>
              <a:ext uri="{FF2B5EF4-FFF2-40B4-BE49-F238E27FC236}">
                <a16:creationId xmlns:a16="http://schemas.microsoft.com/office/drawing/2014/main" id="{C0B0E683-8804-0363-31A6-93EB522D8D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2" r="8664" b="4"/>
          <a:stretch>
            <a:fillRect/>
          </a:stretch>
        </p:blipFill>
        <p:spPr>
          <a:xfrm>
            <a:off x="2127773" y="1208225"/>
            <a:ext cx="4888453" cy="39210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7A7A9-003E-C9FE-AF7F-3E78FA14B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822257"/>
            <a:ext cx="7223760" cy="5727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>
                <a:solidFill>
                  <a:srgbClr val="F77F00"/>
                </a:solidFill>
              </a:rPr>
              <a:t>SECTION 3 — What This Means for Renters</a:t>
            </a:r>
          </a:p>
        </p:txBody>
      </p:sp>
    </p:spTree>
    <p:extLst>
      <p:ext uri="{BB962C8B-B14F-4D97-AF65-F5344CB8AC3E}">
        <p14:creationId xmlns:p14="http://schemas.microsoft.com/office/powerpoint/2010/main" val="364408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BFAD5-8B2E-C870-7491-BF70FF35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F003-0CB6-F822-6044-F435510F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rgbClr val="F77F00"/>
                </a:solidFill>
                <a:latin typeface="Aptos" panose="020B0004020202020204" pitchFamily="34" charset="0"/>
              </a:rPr>
              <a:t>Rental Insecurity in the Bellingen Shire</a:t>
            </a:r>
            <a:br>
              <a:rPr lang="en-AU" dirty="0">
                <a:solidFill>
                  <a:srgbClr val="F77F00"/>
                </a:solidFill>
                <a:latin typeface="Aptos" panose="020B0004020202020204" pitchFamily="34" charset="0"/>
              </a:rPr>
            </a:br>
            <a:endParaRPr lang="en-AU" b="1" dirty="0">
              <a:solidFill>
                <a:srgbClr val="F77F0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4C07E-4BD5-E0E6-C9BC-A371C023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017725"/>
            <a:ext cx="4772363" cy="3546001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AU" sz="1050" b="1" dirty="0">
                <a:solidFill>
                  <a:srgbClr val="6F877F"/>
                </a:solidFill>
                <a:latin typeface="Aptos" panose="020B0004020202020204" pitchFamily="34" charset="0"/>
              </a:rPr>
              <a:t>Headline</a:t>
            </a:r>
            <a:r>
              <a:rPr lang="en-AU" sz="1050" dirty="0">
                <a:solidFill>
                  <a:srgbClr val="6F877F"/>
                </a:solidFill>
                <a:latin typeface="Aptos" panose="020B0004020202020204" pitchFamily="34" charset="0"/>
              </a:rPr>
              <a:t>: Rental instability is affecting a growing share of households across the Shire.</a:t>
            </a:r>
          </a:p>
          <a:p>
            <a:pPr marL="114300" indent="0">
              <a:buNone/>
            </a:pPr>
            <a:b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</a:b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Key findings</a:t>
            </a: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 from the HMAG 2025 Needs Mapping Survey:</a:t>
            </a:r>
          </a:p>
          <a:p>
            <a:pPr marL="114300" indent="0">
              <a:buNone/>
            </a:pP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44% of survey respondents were renters — more than double the Census share.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40% reported a lack of secure tenure.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39% are unsure how long they can remain in their current home.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67% worry about interactions with landlords or agents.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 Many avoid requesting repairs due to fear of eviction.</a:t>
            </a:r>
          </a:p>
          <a:p>
            <a:pPr marL="114300" indent="0">
              <a:buNone/>
            </a:pPr>
            <a:endParaRPr lang="en-AU" sz="1050" b="1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What this means: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Power imbalance remains a key feature of the rental system.</a:t>
            </a:r>
            <a:endParaRPr lang="en-AU" sz="1050" b="1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Many are experiencing instability and uncertainty about how long they can remain in their homes. </a:t>
            </a:r>
          </a:p>
          <a:p>
            <a:pPr marL="114300" indent="0">
              <a:buNone/>
            </a:pP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• Their strong engagement highlights that rental insecurity is a widespread issue affecting households across the Shire.</a:t>
            </a:r>
          </a:p>
          <a:p>
            <a:pPr marL="114300" indent="0">
              <a:buNone/>
            </a:pP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  <a:p>
            <a:pPr marL="114300" indent="0">
              <a:buNone/>
            </a:pPr>
            <a:r>
              <a:rPr lang="en-AU" sz="1050" b="1" dirty="0">
                <a:solidFill>
                  <a:srgbClr val="003049"/>
                </a:solidFill>
                <a:latin typeface="Aptos" panose="020B0004020202020204" pitchFamily="34" charset="0"/>
              </a:rPr>
              <a:t>Source</a:t>
            </a:r>
            <a:r>
              <a:rPr lang="en-AU" sz="1050" dirty="0">
                <a:solidFill>
                  <a:srgbClr val="003049"/>
                </a:solidFill>
                <a:latin typeface="Aptos" panose="020B0004020202020204" pitchFamily="34" charset="0"/>
              </a:rPr>
              <a:t>: HMAG Needs Mapping Survey 2025.</a:t>
            </a:r>
          </a:p>
          <a:p>
            <a:pPr marL="114300" indent="0">
              <a:buNone/>
            </a:pPr>
            <a:endParaRPr lang="en-AU" sz="1050" dirty="0">
              <a:solidFill>
                <a:srgbClr val="003049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D2BB6-9610-111C-694C-30AF1C12F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370" y="1426464"/>
            <a:ext cx="3603929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1108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HMAG 1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e338df-b85c-42d7-bda3-a70d07a82f70" xsi:nil="true"/>
    <lcf76f155ced4ddcb4097134ff3c332f xmlns="5996155c-b082-4510-98fd-c413d5b96a9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2161610F68D4FBA3752F9AB0EBBE0" ma:contentTypeVersion="19" ma:contentTypeDescription="Create a new document." ma:contentTypeScope="" ma:versionID="d7783aa617d7fe2931b1deaac64d8fa1">
  <xsd:schema xmlns:xsd="http://www.w3.org/2001/XMLSchema" xmlns:xs="http://www.w3.org/2001/XMLSchema" xmlns:p="http://schemas.microsoft.com/office/2006/metadata/properties" xmlns:ns2="5996155c-b082-4510-98fd-c413d5b96a9b" xmlns:ns3="69e338df-b85c-42d7-bda3-a70d07a82f70" targetNamespace="http://schemas.microsoft.com/office/2006/metadata/properties" ma:root="true" ma:fieldsID="deab034916b3436b40895c401940acd3" ns2:_="" ns3:_="">
    <xsd:import namespace="5996155c-b082-4510-98fd-c413d5b96a9b"/>
    <xsd:import namespace="69e338df-b85c-42d7-bda3-a70d07a82f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96155c-b082-4510-98fd-c413d5b96a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d089a48-f699-44c9-ae27-3204a5f586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338df-b85c-42d7-bda3-a70d07a82f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373fb9b-2e70-42cc-aa5d-cc6240ace11b}" ma:internalName="TaxCatchAll" ma:showField="CatchAllData" ma:web="69e338df-b85c-42d7-bda3-a70d07a82f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C2D141-63C4-42EF-8FC2-0E303CA4C4BB}">
  <ds:schemaRefs>
    <ds:schemaRef ds:uri="http://purl.org/dc/elements/1.1/"/>
    <ds:schemaRef ds:uri="http://www.w3.org/XML/1998/namespace"/>
    <ds:schemaRef ds:uri="5996155c-b082-4510-98fd-c413d5b96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9e338df-b85c-42d7-bda3-a70d07a82f70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6DD300-9365-48EE-8F9F-2D9DB010D9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96155c-b082-4510-98fd-c413d5b96a9b"/>
    <ds:schemaRef ds:uri="69e338df-b85c-42d7-bda3-a70d07a82f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AC5249-5083-40DE-8544-28BD36854A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3359</TotalTime>
  <Words>2435</Words>
  <Application>Microsoft Macintosh PowerPoint</Application>
  <PresentationFormat>On-screen Show (16:9)</PresentationFormat>
  <Paragraphs>285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Aptos</vt:lpstr>
      <vt:lpstr>Arial</vt:lpstr>
      <vt:lpstr>Simple Light</vt:lpstr>
      <vt:lpstr>PowerPoint Presentation</vt:lpstr>
      <vt:lpstr>SECTION 1 — Why This Work Matters</vt:lpstr>
      <vt:lpstr>What information did we use?</vt:lpstr>
      <vt:lpstr>Who Responded in 2025 — and What That Tells Us</vt:lpstr>
      <vt:lpstr>SECTION 2 — Structural Housing Pressure</vt:lpstr>
      <vt:lpstr>Market Pressure </vt:lpstr>
      <vt:lpstr>Housing Costs and Financial Stress</vt:lpstr>
      <vt:lpstr>SECTION 3 — What This Means for Renters</vt:lpstr>
      <vt:lpstr>Rental Insecurity in the Bellingen Shire </vt:lpstr>
      <vt:lpstr>The “Bellingen Shuffle”</vt:lpstr>
      <vt:lpstr>The Human Impact of Rental Stress</vt:lpstr>
      <vt:lpstr>What Rental Stress means for the Local Economy &amp; Community</vt:lpstr>
      <vt:lpstr>SECTION 4 — A Community Facing Two Housing Realities </vt:lpstr>
      <vt:lpstr>Local Voices: Housing Pressure and Community Concern</vt:lpstr>
      <vt:lpstr>A Changing Housing Market</vt:lpstr>
      <vt:lpstr>SECTION 5 — Housing Resilience and Future Risks  </vt:lpstr>
      <vt:lpstr>Housing Supply Does Not Match Household Needs</vt:lpstr>
      <vt:lpstr>Climate Risk and Housing Security</vt:lpstr>
      <vt:lpstr>SECTION 6 — Community Priorities for Housing   </vt:lpstr>
      <vt:lpstr>What Residents See as the Biggest Problems</vt:lpstr>
      <vt:lpstr>What Residents Want to See</vt:lpstr>
      <vt:lpstr>SUMMARY — Key Insights   </vt:lpstr>
      <vt:lpstr>Key Insights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Housing Matters</cp:lastModifiedBy>
  <cp:revision>1</cp:revision>
  <dcterms:modified xsi:type="dcterms:W3CDTF">2026-03-10T22:44:13Z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0x01010040E2161610F68D4FBA3752F9AB0EBBE0</vt:lpwstr>
  </property>
  <property fmtid="{D5CDD505-2E9C-101B-9397-08002B2CF9AE}" pid="3" name="MediaServiceImageTags">
    <vt:lpwstr/>
  </property>
</Properties>
</file>