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92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/sessions/optimistic-vigilant-clarke/assets/old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0" y="502920"/>
            <a:ext cx="2743200" cy="11887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8745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8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MATTERS ACTION GROUP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457200" y="219456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Needs in the Bellingen Shire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4023360" y="3200400"/>
            <a:ext cx="1097280" cy="36576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457200" y="33832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Headlines and Trends from the Needs Mapping 2018 Project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2018</a:t>
            </a:r>
            <a:endParaRPr lang="en-US" sz="6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Preferred Tenure and Housing Types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Overwhelming preference for ownership or long-term security.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TENURE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201168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ownership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931920" y="20116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69%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2258568"/>
            <a:ext cx="4023360" cy="131674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48640" y="2258568"/>
            <a:ext cx="2776118" cy="131674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26060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ownership / co-op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931920" y="260604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2852928"/>
            <a:ext cx="4023360" cy="131674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48640" y="2852928"/>
            <a:ext cx="965606" cy="131674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" y="32004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/ community housing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931920" y="320040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3447288"/>
            <a:ext cx="4023360" cy="131674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48640" y="3447288"/>
            <a:ext cx="643738" cy="131674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37760" y="16916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5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HOUSING TYPE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2011680"/>
            <a:ext cx="3840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41% </a:t>
            </a: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 in town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35% </a:t>
            </a: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house on acreage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 </a:t>
            </a: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houses on acreage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 </a:t>
            </a: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house, relocatable or tiny home in town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0" y="3977640"/>
            <a:ext cx="9144000" cy="1165860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ALSO CALLED FOR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438912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dwellings, dual occupancies and retrofits  •  tiny home villages  •  over-50s and ageing-in-place housing  •  small-scale townhouse, villa and retirement village developments  •  small farms with multiple houses on township edges  •  stronger tenant protections and regulation change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Matters Most in a Home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Beyond bricks and mortar — connection, safety and belonging ranked highly.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402336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78308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HOUSEHOLD FEATURES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2194560"/>
            <a:ext cx="4023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Thermal comfort and energy efficiency</a:t>
            </a:r>
            <a:endParaRPr lang="en-US" sz="13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Privacy, peace and quiet</a:t>
            </a:r>
            <a:endParaRPr lang="en-US" sz="13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and security — home and neighbourhood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 and functionality of the dwelling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937760" y="1691640"/>
            <a:ext cx="3840480" cy="45720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37760" y="17830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5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AND CONNECTION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937760" y="2194560"/>
            <a:ext cx="38404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Proximity to family and friends</a:t>
            </a:r>
            <a:endParaRPr lang="en-US" sz="13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to neighbours and community</a:t>
            </a:r>
            <a:endParaRPr lang="en-US" sz="13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emergency and medical services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Proximity to town centres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4023360"/>
            <a:ext cx="8229600" cy="45720"/>
          </a:xfrm>
          <a:prstGeom prst="rect">
            <a:avLst/>
          </a:prstGeom>
          <a:solidFill>
            <a:srgbClr val="D4A57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41605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“The cost of losing local housing isn’t just financial. It ruptures the networks of care, support and belonging that keep communities functioning.”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731520"/>
            <a:ext cx="32004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7000" dirty="0"/>
          </a:p>
        </p:txBody>
      </p:sp>
      <p:sp>
        <p:nvSpPr>
          <p:cNvPr id="3" name="Text 1"/>
          <p:cNvSpPr/>
          <p:nvPr/>
        </p:nvSpPr>
        <p:spPr>
          <a:xfrm>
            <a:off x="3657600" y="17373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FOUR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2148840"/>
            <a:ext cx="64008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0" y="2286000"/>
            <a:ext cx="5029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Barriers and Priorities</a:t>
            </a:r>
            <a:endParaRPr lang="en-US" sz="3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Barriers and Contributing Factors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Affordability and variety dominated the list of barriers.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BARRIERS TO CHANGING HOUSING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2011680"/>
            <a:ext cx="40233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affordable options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variety in the housing stock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cost of living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saving for a deposit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Prohibitive relocation and downsizing costs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Inflexible regulatory environment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937760" y="16916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5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FACTORS DRIVING HOUSING STRESS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937760" y="2057400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37760" y="205740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532120" y="205740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supply of affordable housing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937760" y="2441448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37760" y="2441448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532120" y="2441448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Rents too high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937760" y="2825496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37760" y="2825496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532120" y="2825496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Unaffordable houses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937760" y="3209544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37760" y="3209544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532120" y="3209544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Under- or unemployment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937760" y="3593592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937760" y="3593592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532120" y="359359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deposit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937760" y="3977640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937760" y="397764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532120" y="397764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Influx of buyers from outside the area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937760" y="4361688"/>
            <a:ext cx="502920" cy="292608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937760" y="4361688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532120" y="4361688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rentals and Airbnb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2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 VOICES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Their Own Words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64008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2743200" cy="2194560"/>
          </a:xfrm>
          <a:prstGeom prst="rect">
            <a:avLst/>
          </a:prstGeom>
          <a:solidFill>
            <a:srgbClr val="F7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2743200" cy="7315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737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685800" y="219456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Allow subdivision of large house blocks in Dorrigo. More clustered housing. Create a system for more equitable contributions to rates…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85800" y="3520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buNone/>
            </a:pPr>
            <a:r>
              <a:rPr lang="en-US" sz="900" b="1" kern="0" spc="400" dirty="0">
                <a:solidFill>
                  <a:srgbClr val="5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Respondent No. 54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429000" y="1691640"/>
            <a:ext cx="2743200" cy="2194560"/>
          </a:xfrm>
          <a:prstGeom prst="rect">
            <a:avLst/>
          </a:prstGeom>
          <a:solidFill>
            <a:srgbClr val="F7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429000" y="1691640"/>
            <a:ext cx="2743200" cy="7315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520440" y="1737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3657600" y="219456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have to move from a town we love because we can’t find suitable options. Our children will have to leave their school.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0" y="3520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buNone/>
            </a:pPr>
            <a:r>
              <a:rPr lang="en-US" sz="900" b="1" kern="0" spc="400" dirty="0">
                <a:solidFill>
                  <a:srgbClr val="5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Respondent No. 57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400800" y="1691640"/>
            <a:ext cx="2743200" cy="2194560"/>
          </a:xfrm>
          <a:prstGeom prst="rect">
            <a:avLst/>
          </a:prstGeom>
          <a:solidFill>
            <a:srgbClr val="F7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400800" y="1691640"/>
            <a:ext cx="2743200" cy="7315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92240" y="1737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8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18" name="Text 16"/>
          <p:cNvSpPr/>
          <p:nvPr/>
        </p:nvSpPr>
        <p:spPr>
          <a:xfrm>
            <a:off x="6629400" y="219456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would love to live more comfortably knowing I have somewhere to belong. Living in a motel — it’s not your place.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629400" y="3520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buNone/>
            </a:pPr>
            <a:r>
              <a:rPr lang="en-US" sz="900" b="1" kern="0" spc="400" dirty="0">
                <a:solidFill>
                  <a:srgbClr val="5C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Respondent No. 62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RESIDENTS WANTED TO PRIORITISE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Older people (over 70s)   •   Young people (under 25s)   •   Families with young children   •   Single women   •   Single men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Key Themes from 2018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themes defined what the community was calling for.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691640"/>
            <a:ext cx="1682496" cy="246888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874520"/>
            <a:ext cx="16824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411480" y="2606040"/>
            <a:ext cx="1591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VARIETY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3017520"/>
            <a:ext cx="14081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diverse housing types — especially smaller homes, tiny homes and secondary dwellings.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103120" y="1691640"/>
            <a:ext cx="1682496" cy="2468880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103120" y="1874520"/>
            <a:ext cx="16824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2148840" y="2606040"/>
            <a:ext cx="1591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AFFORDABILITY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240280" y="3017520"/>
            <a:ext cx="14081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More low-cost and affordable housing stock, and greater overall supply (42 mentions).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840480" y="1691640"/>
            <a:ext cx="1682496" cy="2468880"/>
          </a:xfrm>
          <a:prstGeom prst="rect">
            <a:avLst/>
          </a:prstGeom>
          <a:solidFill>
            <a:srgbClr val="1F2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40480" y="1874520"/>
            <a:ext cx="16824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3886200" y="2606040"/>
            <a:ext cx="1591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977640" y="3017520"/>
            <a:ext cx="14081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Longer tenancies for renters to reduce financial and emotional moving costs (40 mentions).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577840" y="1691640"/>
            <a:ext cx="1682496" cy="2468880"/>
          </a:xfrm>
          <a:prstGeom prst="rect">
            <a:avLst/>
          </a:prstGeom>
          <a:solidFill>
            <a:srgbClr val="D4A57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77840" y="1874520"/>
            <a:ext cx="16824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5623560" y="2606040"/>
            <a:ext cx="1591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715000" y="3017520"/>
            <a:ext cx="14081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 red tape around secondary dwellings and subdivisions (17 mentions).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315200" y="1691640"/>
            <a:ext cx="1682496" cy="2468880"/>
          </a:xfrm>
          <a:prstGeom prst="rect">
            <a:avLst/>
          </a:prstGeom>
          <a:solidFill>
            <a:srgbClr val="B8522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315200" y="1874520"/>
            <a:ext cx="168249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5600" dirty="0"/>
          </a:p>
        </p:txBody>
      </p:sp>
      <p:sp>
        <p:nvSpPr>
          <p:cNvPr id="23" name="Text 21"/>
          <p:cNvSpPr/>
          <p:nvPr/>
        </p:nvSpPr>
        <p:spPr>
          <a:xfrm>
            <a:off x="7360920" y="2606040"/>
            <a:ext cx="1591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452360" y="3017520"/>
            <a:ext cx="140817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 financial planning advice, targeted subsidies and better mortgage pathways (22 mentions).</a:t>
            </a:r>
            <a:endParaRPr lang="en-US" sz="1000" dirty="0"/>
          </a:p>
        </p:txBody>
      </p:sp>
      <p:pic>
        <p:nvPicPr>
          <p:cNvPr id="25" name="Image 0" descr="/sessions/optimistic-vigilant-clarke/assets/old_logo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200" y="4343400"/>
            <a:ext cx="1280160" cy="64008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4572000" y="452628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6B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Matters Action Group  —  Needs Mapping 2018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F2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731520"/>
            <a:ext cx="32004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7000" dirty="0"/>
          </a:p>
        </p:txBody>
      </p:sp>
      <p:sp>
        <p:nvSpPr>
          <p:cNvPr id="3" name="Text 1"/>
          <p:cNvSpPr/>
          <p:nvPr/>
        </p:nvSpPr>
        <p:spPr>
          <a:xfrm>
            <a:off x="3657600" y="17373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ONE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2148840"/>
            <a:ext cx="64008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0" y="2286000"/>
            <a:ext cx="5029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Starting Point</a:t>
            </a:r>
            <a:endParaRPr lang="en-US" sz="3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Work Mattered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280160"/>
            <a:ext cx="4937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4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2018, the Housing Matters Action Group (HMAG) carried out its first Needs Mapping Survey to build a local evidence base on housing pressures across the Bellingen and Nambucca Shires.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760720" y="1280160"/>
            <a:ext cx="3017520" cy="914400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760720" y="1280160"/>
            <a:ext cx="54864" cy="91440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0" y="13898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4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AFFORDABILITY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0" y="166420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concerns about cost were already widely felt.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760720" y="2331720"/>
            <a:ext cx="3017520" cy="914400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760720" y="2331720"/>
            <a:ext cx="54864" cy="91440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943600" y="244144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4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INSECURITY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43600" y="271576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Rental and housing instability were affecting older people, families and singles.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760720" y="3383280"/>
            <a:ext cx="3017520" cy="914400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5760720" y="3383280"/>
            <a:ext cx="54864" cy="91440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43600" y="349300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4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VOICE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943600" y="376732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perspectives were missing from policy conversations.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3657600"/>
            <a:ext cx="4937760" cy="1097280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749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MESSAGE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4023360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Good local data was needed to understand who was being squeezed out of the Shire — and what kind of housing the community actually wanted.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Gathered the Data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community-led evidence base.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4023360" cy="14173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874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SURVEY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22402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through HMAG networks, community groups and local services. 23 questions across four sections.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691640"/>
            <a:ext cx="4023360" cy="1417320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83480" y="18745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FORUM LAUNCH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983480" y="22402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Housing Forum held in Bellingen as a launching point and major distribution channel.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3291840"/>
            <a:ext cx="4023360" cy="1417320"/>
          </a:xfrm>
          <a:prstGeom prst="rect">
            <a:avLst/>
          </a:prstGeom>
          <a:solidFill>
            <a:srgbClr val="EFE5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3474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OUTREACH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38404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with men's sheds and men's services to broaden gender representation in responses.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54880" y="3291840"/>
            <a:ext cx="4023360" cy="1417320"/>
          </a:xfrm>
          <a:prstGeom prst="rect">
            <a:avLst/>
          </a:prstGeom>
          <a:solidFill>
            <a:srgbClr val="D4A57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983480" y="3474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kern="0" spc="5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SUPPLEMENT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83480" y="3840480"/>
            <a:ext cx="3657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 2016 Census data, Mid North Coast housing and homelessness indicators, AHURI 30:40 stress measure.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Responded in 2018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snapshot of who shared their housing experience.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41148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1100" b="1" kern="0" spc="5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told us</a:t>
            </a:r>
            <a:endParaRPr lang="en-US" sz="11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engagement from older residents and women — a pattern that would repeat in 2025.</a:t>
            </a:r>
            <a:endParaRPr lang="en-US" sz="11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Higher-than-Census rates of renters responding, suggesting renters were already feeling the pressure.</a:t>
            </a:r>
            <a:endParaRPr lang="en-US" sz="1100" dirty="0"/>
          </a:p>
          <a:p>
            <a:pPr marL="0" indent="0">
              <a:buNone/>
            </a:pPr>
            <a:r>
              <a:rPr lang="en-US" sz="1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Bellingen-centric responses reflected where housing pressure was most acute and where HMAG’s networks were strongest.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120640" y="1280160"/>
            <a:ext cx="1783080" cy="155448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166360" y="146304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55–64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257800" y="2377440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AGE GROUP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995160" y="1280160"/>
            <a:ext cx="1783080" cy="1554480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040880" y="146304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75%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7132320" y="2377440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120640" y="2971800"/>
            <a:ext cx="1783080" cy="1554480"/>
          </a:xfrm>
          <a:prstGeom prst="rect">
            <a:avLst/>
          </a:prstGeom>
          <a:solidFill>
            <a:srgbClr val="D4A57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166360" y="315468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49%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5257800" y="4069080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SINGLES OR COUPLES WITHOUT CHILDREN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995160" y="2971800"/>
            <a:ext cx="1783080" cy="1554480"/>
          </a:xfrm>
          <a:prstGeom prst="rect">
            <a:avLst/>
          </a:prstGeom>
          <a:solidFill>
            <a:srgbClr val="1F2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040880" y="3154680"/>
            <a:ext cx="16916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7132320" y="4069080"/>
            <a:ext cx="1508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RENTING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731520"/>
            <a:ext cx="32004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7000" dirty="0"/>
          </a:p>
        </p:txBody>
      </p:sp>
      <p:sp>
        <p:nvSpPr>
          <p:cNvPr id="3" name="Text 1"/>
          <p:cNvSpPr/>
          <p:nvPr/>
        </p:nvSpPr>
        <p:spPr>
          <a:xfrm>
            <a:off x="3657600" y="17373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TWO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2148840"/>
            <a:ext cx="64008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0" y="2286000"/>
            <a:ext cx="5029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Lived Experience</a:t>
            </a:r>
            <a:endParaRPr lang="en-US" sz="3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Meeting Needs and Housing Stress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960120"/>
            <a:ext cx="50292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5C7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respondents were happy with their housing — but stress factors were widespread.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691640"/>
            <a:ext cx="2606040" cy="7315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87452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60.6%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685800" y="246888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said current housing was meeting their needs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69164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91840" y="1691640"/>
            <a:ext cx="2606040" cy="7315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83280" y="187452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46.4%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429000" y="246888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 faced rental affordability stress (last 3 years)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35040" y="1691640"/>
            <a:ext cx="26060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FE5D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035040" y="1691640"/>
            <a:ext cx="2606040" cy="73152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126480" y="187452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26.3%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172200" y="246888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had experienced insecure tenure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3246120"/>
            <a:ext cx="4572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100" b="1" kern="0" spc="500" dirty="0">
                <a:solidFill>
                  <a:srgbClr val="E76F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PRESSURES REPORTED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22.4% reported purchasing stress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19.6% lived in homes too small for their needs</a:t>
            </a:r>
            <a:endParaRPr lang="en-US" sz="11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12.9% reported a lack of privacy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12.3% lived in housing not fit for changing needs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394960" y="3154680"/>
            <a:ext cx="3383280" cy="1828800"/>
          </a:xfrm>
          <a:prstGeom prst="rect">
            <a:avLst/>
          </a:prstGeom>
          <a:solidFill>
            <a:srgbClr val="5C7A6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577840" y="32461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MEANS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577840" y="35661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54.8% said they were not in housing stress — yet many reported clear stress indicators. The technical meaning of “housing stress” wasn’t widely understood, and financial, structural and tenure pressures were compounding.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F2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LIVED EXPERIENCE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Displacement and Forced Moves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64008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82880" y="1737360"/>
            <a:ext cx="4572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31.2%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548640" y="393192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respondents had already moved because of a lack of affordable housing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937760" y="18745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THEMES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937760" y="2194560"/>
            <a:ext cx="38404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 options for older residents wanting to downsize or age in place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experiencing overcrowding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commutes and limited public transport compounding the cost of staying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Increasingly unaffordable rents and insecure tenure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1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300" dirty="0"/>
          </a:p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2016 Census: Bellingen’s mean weekly mortgage repayment was 35.1% of mean weekly income — above the ABS 30% stress threshold.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F2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731520"/>
            <a:ext cx="32004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0" b="1" dirty="0">
                <a:solidFill>
                  <a:srgbClr val="E76F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7000" dirty="0"/>
          </a:p>
        </p:txBody>
      </p:sp>
      <p:sp>
        <p:nvSpPr>
          <p:cNvPr id="3" name="Text 1"/>
          <p:cNvSpPr/>
          <p:nvPr/>
        </p:nvSpPr>
        <p:spPr>
          <a:xfrm>
            <a:off x="3657600" y="17373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THREE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2148840"/>
            <a:ext cx="640080" cy="45720"/>
          </a:xfrm>
          <a:prstGeom prst="rect">
            <a:avLst/>
          </a:prstGeom>
          <a:solidFill>
            <a:srgbClr val="E76F2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0" y="2286000"/>
            <a:ext cx="5029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Residents Wanted</a:t>
            </a:r>
            <a:endParaRPr lang="en-US" sz="3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1035</Words>
  <Application>Microsoft Macintosh PowerPoint</Application>
  <PresentationFormat>On-screen Show (16:9)</PresentationFormat>
  <Paragraphs>175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Housing Needs in the Bellingen Shire — 2018</dc:title>
  <dc:subject>PptxGenJS Presentation</dc:subject>
  <dc:creator>Housing Matters Action Group</dc:creator>
  <cp:lastModifiedBy>Rose West</cp:lastModifiedBy>
  <cp:revision>1</cp:revision>
  <dcterms:created xsi:type="dcterms:W3CDTF">2026-04-20T04:24:18Z</dcterms:created>
  <dcterms:modified xsi:type="dcterms:W3CDTF">2026-04-20T04:28:15Z</dcterms:modified>
</cp:coreProperties>
</file>